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2" r:id="rId3"/>
    <p:sldId id="263" r:id="rId4"/>
    <p:sldId id="267" r:id="rId5"/>
    <p:sldId id="270" r:id="rId6"/>
    <p:sldId id="268" r:id="rId7"/>
    <p:sldId id="264" r:id="rId8"/>
    <p:sldId id="275" r:id="rId9"/>
    <p:sldId id="272" r:id="rId10"/>
    <p:sldId id="285" r:id="rId11"/>
    <p:sldId id="286" r:id="rId12"/>
    <p:sldId id="284" r:id="rId13"/>
    <p:sldId id="274" r:id="rId14"/>
    <p:sldId id="277" r:id="rId15"/>
    <p:sldId id="276" r:id="rId16"/>
    <p:sldId id="288" r:id="rId17"/>
    <p:sldId id="287" r:id="rId18"/>
    <p:sldId id="289" r:id="rId19"/>
    <p:sldId id="290" r:id="rId20"/>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660"/>
  </p:normalViewPr>
  <p:slideViewPr>
    <p:cSldViewPr snapToGrid="0">
      <p:cViewPr>
        <p:scale>
          <a:sx n="100" d="100"/>
          <a:sy n="100" d="100"/>
        </p:scale>
        <p:origin x="852"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DA623AA-E7DC-06FF-74E8-6EBEF7C2EF97}"/>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482BEE10-E1C4-3A10-84A5-6DD371E4E3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9E216B96-33F8-E860-E9E8-F43A6BCCD549}"/>
              </a:ext>
            </a:extLst>
          </p:cNvPr>
          <p:cNvSpPr>
            <a:spLocks noGrp="1"/>
          </p:cNvSpPr>
          <p:nvPr>
            <p:ph type="dt" sz="half" idx="10"/>
          </p:nvPr>
        </p:nvSpPr>
        <p:spPr/>
        <p:txBody>
          <a:bodyPr/>
          <a:lstStyle/>
          <a:p>
            <a:fld id="{D5DEFDD0-E71E-46E9-A6A5-34B216CC1FA5}" type="datetimeFigureOut">
              <a:rPr lang="sl-SI" smtClean="0"/>
              <a:t>22. 10. 2025</a:t>
            </a:fld>
            <a:endParaRPr lang="sl-SI"/>
          </a:p>
        </p:txBody>
      </p:sp>
      <p:sp>
        <p:nvSpPr>
          <p:cNvPr id="5" name="Označba mesta noge 4">
            <a:extLst>
              <a:ext uri="{FF2B5EF4-FFF2-40B4-BE49-F238E27FC236}">
                <a16:creationId xmlns:a16="http://schemas.microsoft.com/office/drawing/2014/main" id="{01024135-652E-5F47-ECEC-48E884F91FF0}"/>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002A7126-B877-D666-8872-1DCC99947F7C}"/>
              </a:ext>
            </a:extLst>
          </p:cNvPr>
          <p:cNvSpPr>
            <a:spLocks noGrp="1"/>
          </p:cNvSpPr>
          <p:nvPr>
            <p:ph type="sldNum" sz="quarter" idx="12"/>
          </p:nvPr>
        </p:nvSpPr>
        <p:spPr/>
        <p:txBody>
          <a:bodyPr/>
          <a:lstStyle/>
          <a:p>
            <a:fld id="{FF4062E4-D9F2-46A0-A117-5B4420C73491}" type="slidenum">
              <a:rPr lang="sl-SI" smtClean="0"/>
              <a:t>‹#›</a:t>
            </a:fld>
            <a:endParaRPr lang="sl-SI"/>
          </a:p>
        </p:txBody>
      </p:sp>
    </p:spTree>
    <p:extLst>
      <p:ext uri="{BB962C8B-B14F-4D97-AF65-F5344CB8AC3E}">
        <p14:creationId xmlns:p14="http://schemas.microsoft.com/office/powerpoint/2010/main" val="262771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DF72D45-4C8B-B2D7-A420-019D7ADDFFDC}"/>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1E1932D6-5F49-6DA3-11FF-9F1622F48CD7}"/>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69752DB7-E775-410D-570E-0191C499C43E}"/>
              </a:ext>
            </a:extLst>
          </p:cNvPr>
          <p:cNvSpPr>
            <a:spLocks noGrp="1"/>
          </p:cNvSpPr>
          <p:nvPr>
            <p:ph type="dt" sz="half" idx="10"/>
          </p:nvPr>
        </p:nvSpPr>
        <p:spPr/>
        <p:txBody>
          <a:bodyPr/>
          <a:lstStyle/>
          <a:p>
            <a:fld id="{D5DEFDD0-E71E-46E9-A6A5-34B216CC1FA5}" type="datetimeFigureOut">
              <a:rPr lang="sl-SI" smtClean="0"/>
              <a:t>22. 10. 2025</a:t>
            </a:fld>
            <a:endParaRPr lang="sl-SI"/>
          </a:p>
        </p:txBody>
      </p:sp>
      <p:sp>
        <p:nvSpPr>
          <p:cNvPr id="5" name="Označba mesta noge 4">
            <a:extLst>
              <a:ext uri="{FF2B5EF4-FFF2-40B4-BE49-F238E27FC236}">
                <a16:creationId xmlns:a16="http://schemas.microsoft.com/office/drawing/2014/main" id="{8A67CDB4-02ED-E059-98E6-5DD24B599602}"/>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338EBEE5-907D-89D9-850E-4DD616FC27D9}"/>
              </a:ext>
            </a:extLst>
          </p:cNvPr>
          <p:cNvSpPr>
            <a:spLocks noGrp="1"/>
          </p:cNvSpPr>
          <p:nvPr>
            <p:ph type="sldNum" sz="quarter" idx="12"/>
          </p:nvPr>
        </p:nvSpPr>
        <p:spPr/>
        <p:txBody>
          <a:bodyPr/>
          <a:lstStyle/>
          <a:p>
            <a:fld id="{FF4062E4-D9F2-46A0-A117-5B4420C73491}" type="slidenum">
              <a:rPr lang="sl-SI" smtClean="0"/>
              <a:t>‹#›</a:t>
            </a:fld>
            <a:endParaRPr lang="sl-SI"/>
          </a:p>
        </p:txBody>
      </p:sp>
    </p:spTree>
    <p:extLst>
      <p:ext uri="{BB962C8B-B14F-4D97-AF65-F5344CB8AC3E}">
        <p14:creationId xmlns:p14="http://schemas.microsoft.com/office/powerpoint/2010/main" val="8166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83C99E68-725A-3245-B6D6-0D1A39AEDA63}"/>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DA556356-CC52-745A-6B14-9B0342262E05}"/>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E5821FEE-E93F-7208-111F-F76FC75B6158}"/>
              </a:ext>
            </a:extLst>
          </p:cNvPr>
          <p:cNvSpPr>
            <a:spLocks noGrp="1"/>
          </p:cNvSpPr>
          <p:nvPr>
            <p:ph type="dt" sz="half" idx="10"/>
          </p:nvPr>
        </p:nvSpPr>
        <p:spPr/>
        <p:txBody>
          <a:bodyPr/>
          <a:lstStyle/>
          <a:p>
            <a:fld id="{D5DEFDD0-E71E-46E9-A6A5-34B216CC1FA5}" type="datetimeFigureOut">
              <a:rPr lang="sl-SI" smtClean="0"/>
              <a:t>22. 10. 2025</a:t>
            </a:fld>
            <a:endParaRPr lang="sl-SI"/>
          </a:p>
        </p:txBody>
      </p:sp>
      <p:sp>
        <p:nvSpPr>
          <p:cNvPr id="5" name="Označba mesta noge 4">
            <a:extLst>
              <a:ext uri="{FF2B5EF4-FFF2-40B4-BE49-F238E27FC236}">
                <a16:creationId xmlns:a16="http://schemas.microsoft.com/office/drawing/2014/main" id="{3433983C-6E08-5636-260E-50DC91159325}"/>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4C695C9A-E075-D45F-FC72-B1C1E4EEA579}"/>
              </a:ext>
            </a:extLst>
          </p:cNvPr>
          <p:cNvSpPr>
            <a:spLocks noGrp="1"/>
          </p:cNvSpPr>
          <p:nvPr>
            <p:ph type="sldNum" sz="quarter" idx="12"/>
          </p:nvPr>
        </p:nvSpPr>
        <p:spPr/>
        <p:txBody>
          <a:bodyPr/>
          <a:lstStyle/>
          <a:p>
            <a:fld id="{FF4062E4-D9F2-46A0-A117-5B4420C73491}" type="slidenum">
              <a:rPr lang="sl-SI" smtClean="0"/>
              <a:t>‹#›</a:t>
            </a:fld>
            <a:endParaRPr lang="sl-SI"/>
          </a:p>
        </p:txBody>
      </p:sp>
    </p:spTree>
    <p:extLst>
      <p:ext uri="{BB962C8B-B14F-4D97-AF65-F5344CB8AC3E}">
        <p14:creationId xmlns:p14="http://schemas.microsoft.com/office/powerpoint/2010/main" val="2112368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2527EC9-2489-6D81-A5DB-12DC272554DB}"/>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A595F1FB-909E-CE18-D7DB-3BF3030B9A03}"/>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3FF4400C-3298-0318-8C5D-60E103857C32}"/>
              </a:ext>
            </a:extLst>
          </p:cNvPr>
          <p:cNvSpPr>
            <a:spLocks noGrp="1"/>
          </p:cNvSpPr>
          <p:nvPr>
            <p:ph type="dt" sz="half" idx="10"/>
          </p:nvPr>
        </p:nvSpPr>
        <p:spPr/>
        <p:txBody>
          <a:bodyPr/>
          <a:lstStyle/>
          <a:p>
            <a:fld id="{D5DEFDD0-E71E-46E9-A6A5-34B216CC1FA5}" type="datetimeFigureOut">
              <a:rPr lang="sl-SI" smtClean="0"/>
              <a:t>22. 10. 2025</a:t>
            </a:fld>
            <a:endParaRPr lang="sl-SI"/>
          </a:p>
        </p:txBody>
      </p:sp>
      <p:sp>
        <p:nvSpPr>
          <p:cNvPr id="5" name="Označba mesta noge 4">
            <a:extLst>
              <a:ext uri="{FF2B5EF4-FFF2-40B4-BE49-F238E27FC236}">
                <a16:creationId xmlns:a16="http://schemas.microsoft.com/office/drawing/2014/main" id="{1DA8C41A-645A-F5A6-0497-1FDF1625F2CA}"/>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6E14FF2F-79DD-BC2C-E2E1-FC1636D6134A}"/>
              </a:ext>
            </a:extLst>
          </p:cNvPr>
          <p:cNvSpPr>
            <a:spLocks noGrp="1"/>
          </p:cNvSpPr>
          <p:nvPr>
            <p:ph type="sldNum" sz="quarter" idx="12"/>
          </p:nvPr>
        </p:nvSpPr>
        <p:spPr/>
        <p:txBody>
          <a:bodyPr/>
          <a:lstStyle/>
          <a:p>
            <a:fld id="{FF4062E4-D9F2-46A0-A117-5B4420C73491}" type="slidenum">
              <a:rPr lang="sl-SI" smtClean="0"/>
              <a:t>‹#›</a:t>
            </a:fld>
            <a:endParaRPr lang="sl-SI"/>
          </a:p>
        </p:txBody>
      </p:sp>
    </p:spTree>
    <p:extLst>
      <p:ext uri="{BB962C8B-B14F-4D97-AF65-F5344CB8AC3E}">
        <p14:creationId xmlns:p14="http://schemas.microsoft.com/office/powerpoint/2010/main" val="1728425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8C1ED5A-4A6C-6F69-292F-A9BA1E5F11BE}"/>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F046F61C-4E6E-EC63-8EA0-3CD1E144F0D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87488DBD-8DBC-4D48-626E-8947FAC85680}"/>
              </a:ext>
            </a:extLst>
          </p:cNvPr>
          <p:cNvSpPr>
            <a:spLocks noGrp="1"/>
          </p:cNvSpPr>
          <p:nvPr>
            <p:ph type="dt" sz="half" idx="10"/>
          </p:nvPr>
        </p:nvSpPr>
        <p:spPr/>
        <p:txBody>
          <a:bodyPr/>
          <a:lstStyle/>
          <a:p>
            <a:fld id="{D5DEFDD0-E71E-46E9-A6A5-34B216CC1FA5}" type="datetimeFigureOut">
              <a:rPr lang="sl-SI" smtClean="0"/>
              <a:t>22. 10. 2025</a:t>
            </a:fld>
            <a:endParaRPr lang="sl-SI"/>
          </a:p>
        </p:txBody>
      </p:sp>
      <p:sp>
        <p:nvSpPr>
          <p:cNvPr id="5" name="Označba mesta noge 4">
            <a:extLst>
              <a:ext uri="{FF2B5EF4-FFF2-40B4-BE49-F238E27FC236}">
                <a16:creationId xmlns:a16="http://schemas.microsoft.com/office/drawing/2014/main" id="{7A989435-3C3B-C019-42CF-D25C0BE7847D}"/>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D6248B90-BAB1-4D69-0EBC-844487913AA8}"/>
              </a:ext>
            </a:extLst>
          </p:cNvPr>
          <p:cNvSpPr>
            <a:spLocks noGrp="1"/>
          </p:cNvSpPr>
          <p:nvPr>
            <p:ph type="sldNum" sz="quarter" idx="12"/>
          </p:nvPr>
        </p:nvSpPr>
        <p:spPr/>
        <p:txBody>
          <a:bodyPr/>
          <a:lstStyle/>
          <a:p>
            <a:fld id="{FF4062E4-D9F2-46A0-A117-5B4420C73491}" type="slidenum">
              <a:rPr lang="sl-SI" smtClean="0"/>
              <a:t>‹#›</a:t>
            </a:fld>
            <a:endParaRPr lang="sl-SI"/>
          </a:p>
        </p:txBody>
      </p:sp>
    </p:spTree>
    <p:extLst>
      <p:ext uri="{BB962C8B-B14F-4D97-AF65-F5344CB8AC3E}">
        <p14:creationId xmlns:p14="http://schemas.microsoft.com/office/powerpoint/2010/main" val="1787950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B1BD31E-2AB7-05BE-153A-DE1A96998A8F}"/>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9EEE50D8-99EC-53FE-3199-53BC045BFD85}"/>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1038F2AB-F279-EEA0-1C74-48EFBD2B0BA9}"/>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43F0E2E8-1E1F-49FE-41D2-4DD89CB4025D}"/>
              </a:ext>
            </a:extLst>
          </p:cNvPr>
          <p:cNvSpPr>
            <a:spLocks noGrp="1"/>
          </p:cNvSpPr>
          <p:nvPr>
            <p:ph type="dt" sz="half" idx="10"/>
          </p:nvPr>
        </p:nvSpPr>
        <p:spPr/>
        <p:txBody>
          <a:bodyPr/>
          <a:lstStyle/>
          <a:p>
            <a:fld id="{D5DEFDD0-E71E-46E9-A6A5-34B216CC1FA5}" type="datetimeFigureOut">
              <a:rPr lang="sl-SI" smtClean="0"/>
              <a:t>22. 10. 2025</a:t>
            </a:fld>
            <a:endParaRPr lang="sl-SI"/>
          </a:p>
        </p:txBody>
      </p:sp>
      <p:sp>
        <p:nvSpPr>
          <p:cNvPr id="6" name="Označba mesta noge 5">
            <a:extLst>
              <a:ext uri="{FF2B5EF4-FFF2-40B4-BE49-F238E27FC236}">
                <a16:creationId xmlns:a16="http://schemas.microsoft.com/office/drawing/2014/main" id="{20281AE6-5F8D-A4E8-412F-D1ADB4F99E98}"/>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B1178AD1-EB50-2660-961D-C2776D2F9144}"/>
              </a:ext>
            </a:extLst>
          </p:cNvPr>
          <p:cNvSpPr>
            <a:spLocks noGrp="1"/>
          </p:cNvSpPr>
          <p:nvPr>
            <p:ph type="sldNum" sz="quarter" idx="12"/>
          </p:nvPr>
        </p:nvSpPr>
        <p:spPr/>
        <p:txBody>
          <a:bodyPr/>
          <a:lstStyle/>
          <a:p>
            <a:fld id="{FF4062E4-D9F2-46A0-A117-5B4420C73491}" type="slidenum">
              <a:rPr lang="sl-SI" smtClean="0"/>
              <a:t>‹#›</a:t>
            </a:fld>
            <a:endParaRPr lang="sl-SI"/>
          </a:p>
        </p:txBody>
      </p:sp>
    </p:spTree>
    <p:extLst>
      <p:ext uri="{BB962C8B-B14F-4D97-AF65-F5344CB8AC3E}">
        <p14:creationId xmlns:p14="http://schemas.microsoft.com/office/powerpoint/2010/main" val="3665782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59B6EA8-B17E-E950-AE88-8CF97BF2D76F}"/>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10A97F2A-931C-FF27-7E7C-862274DC13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6F8BFCFD-3A6F-6EE9-A5F2-05841A104253}"/>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3BEB39F9-0F5C-32AD-F0FC-E093CC013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A16860BD-844C-1410-2860-9D7F71E2ABA2}"/>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2F219AD6-8C9F-1492-7D9A-C697A09F0174}"/>
              </a:ext>
            </a:extLst>
          </p:cNvPr>
          <p:cNvSpPr>
            <a:spLocks noGrp="1"/>
          </p:cNvSpPr>
          <p:nvPr>
            <p:ph type="dt" sz="half" idx="10"/>
          </p:nvPr>
        </p:nvSpPr>
        <p:spPr/>
        <p:txBody>
          <a:bodyPr/>
          <a:lstStyle/>
          <a:p>
            <a:fld id="{D5DEFDD0-E71E-46E9-A6A5-34B216CC1FA5}" type="datetimeFigureOut">
              <a:rPr lang="sl-SI" smtClean="0"/>
              <a:t>22. 10. 2025</a:t>
            </a:fld>
            <a:endParaRPr lang="sl-SI"/>
          </a:p>
        </p:txBody>
      </p:sp>
      <p:sp>
        <p:nvSpPr>
          <p:cNvPr id="8" name="Označba mesta noge 7">
            <a:extLst>
              <a:ext uri="{FF2B5EF4-FFF2-40B4-BE49-F238E27FC236}">
                <a16:creationId xmlns:a16="http://schemas.microsoft.com/office/drawing/2014/main" id="{979C4D64-16E6-495C-7E3A-DE1B6BC8C0F9}"/>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FA984A2A-25F2-A27E-A152-B65A046C1C2E}"/>
              </a:ext>
            </a:extLst>
          </p:cNvPr>
          <p:cNvSpPr>
            <a:spLocks noGrp="1"/>
          </p:cNvSpPr>
          <p:nvPr>
            <p:ph type="sldNum" sz="quarter" idx="12"/>
          </p:nvPr>
        </p:nvSpPr>
        <p:spPr/>
        <p:txBody>
          <a:bodyPr/>
          <a:lstStyle/>
          <a:p>
            <a:fld id="{FF4062E4-D9F2-46A0-A117-5B4420C73491}" type="slidenum">
              <a:rPr lang="sl-SI" smtClean="0"/>
              <a:t>‹#›</a:t>
            </a:fld>
            <a:endParaRPr lang="sl-SI"/>
          </a:p>
        </p:txBody>
      </p:sp>
    </p:spTree>
    <p:extLst>
      <p:ext uri="{BB962C8B-B14F-4D97-AF65-F5344CB8AC3E}">
        <p14:creationId xmlns:p14="http://schemas.microsoft.com/office/powerpoint/2010/main" val="2512985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029B0D4-9C82-B089-CAFB-AFE6977BC65E}"/>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59217EAB-0065-EE06-01B1-6CF4CE7747B3}"/>
              </a:ext>
            </a:extLst>
          </p:cNvPr>
          <p:cNvSpPr>
            <a:spLocks noGrp="1"/>
          </p:cNvSpPr>
          <p:nvPr>
            <p:ph type="dt" sz="half" idx="10"/>
          </p:nvPr>
        </p:nvSpPr>
        <p:spPr/>
        <p:txBody>
          <a:bodyPr/>
          <a:lstStyle/>
          <a:p>
            <a:fld id="{D5DEFDD0-E71E-46E9-A6A5-34B216CC1FA5}" type="datetimeFigureOut">
              <a:rPr lang="sl-SI" smtClean="0"/>
              <a:t>22. 10. 2025</a:t>
            </a:fld>
            <a:endParaRPr lang="sl-SI"/>
          </a:p>
        </p:txBody>
      </p:sp>
      <p:sp>
        <p:nvSpPr>
          <p:cNvPr id="4" name="Označba mesta noge 3">
            <a:extLst>
              <a:ext uri="{FF2B5EF4-FFF2-40B4-BE49-F238E27FC236}">
                <a16:creationId xmlns:a16="http://schemas.microsoft.com/office/drawing/2014/main" id="{9D00293B-3F7D-7532-9B71-7E8353E53A6E}"/>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A4CFB83B-D119-D360-E6CB-62D3B4F2DF7A}"/>
              </a:ext>
            </a:extLst>
          </p:cNvPr>
          <p:cNvSpPr>
            <a:spLocks noGrp="1"/>
          </p:cNvSpPr>
          <p:nvPr>
            <p:ph type="sldNum" sz="quarter" idx="12"/>
          </p:nvPr>
        </p:nvSpPr>
        <p:spPr/>
        <p:txBody>
          <a:bodyPr/>
          <a:lstStyle/>
          <a:p>
            <a:fld id="{FF4062E4-D9F2-46A0-A117-5B4420C73491}" type="slidenum">
              <a:rPr lang="sl-SI" smtClean="0"/>
              <a:t>‹#›</a:t>
            </a:fld>
            <a:endParaRPr lang="sl-SI"/>
          </a:p>
        </p:txBody>
      </p:sp>
    </p:spTree>
    <p:extLst>
      <p:ext uri="{BB962C8B-B14F-4D97-AF65-F5344CB8AC3E}">
        <p14:creationId xmlns:p14="http://schemas.microsoft.com/office/powerpoint/2010/main" val="1151129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AAF0C305-3029-53BA-1FCD-CF56D31911B0}"/>
              </a:ext>
            </a:extLst>
          </p:cNvPr>
          <p:cNvSpPr>
            <a:spLocks noGrp="1"/>
          </p:cNvSpPr>
          <p:nvPr>
            <p:ph type="dt" sz="half" idx="10"/>
          </p:nvPr>
        </p:nvSpPr>
        <p:spPr/>
        <p:txBody>
          <a:bodyPr/>
          <a:lstStyle/>
          <a:p>
            <a:fld id="{D5DEFDD0-E71E-46E9-A6A5-34B216CC1FA5}" type="datetimeFigureOut">
              <a:rPr lang="sl-SI" smtClean="0"/>
              <a:t>22. 10. 2025</a:t>
            </a:fld>
            <a:endParaRPr lang="sl-SI"/>
          </a:p>
        </p:txBody>
      </p:sp>
      <p:sp>
        <p:nvSpPr>
          <p:cNvPr id="3" name="Označba mesta noge 2">
            <a:extLst>
              <a:ext uri="{FF2B5EF4-FFF2-40B4-BE49-F238E27FC236}">
                <a16:creationId xmlns:a16="http://schemas.microsoft.com/office/drawing/2014/main" id="{C315F9A8-2FAB-8799-9635-D0322DDE2F7B}"/>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E19EBB0E-A80A-43D8-1295-70AD8BBC1B82}"/>
              </a:ext>
            </a:extLst>
          </p:cNvPr>
          <p:cNvSpPr>
            <a:spLocks noGrp="1"/>
          </p:cNvSpPr>
          <p:nvPr>
            <p:ph type="sldNum" sz="quarter" idx="12"/>
          </p:nvPr>
        </p:nvSpPr>
        <p:spPr/>
        <p:txBody>
          <a:bodyPr/>
          <a:lstStyle/>
          <a:p>
            <a:fld id="{FF4062E4-D9F2-46A0-A117-5B4420C73491}" type="slidenum">
              <a:rPr lang="sl-SI" smtClean="0"/>
              <a:t>‹#›</a:t>
            </a:fld>
            <a:endParaRPr lang="sl-SI"/>
          </a:p>
        </p:txBody>
      </p:sp>
    </p:spTree>
    <p:extLst>
      <p:ext uri="{BB962C8B-B14F-4D97-AF65-F5344CB8AC3E}">
        <p14:creationId xmlns:p14="http://schemas.microsoft.com/office/powerpoint/2010/main" val="1246577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0279517-63A2-B05B-EDC7-F7E09C6BAE8B}"/>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61E233FD-28A2-8EC0-8834-BB742259C4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3176A285-FB3D-621F-AD9A-6119AE1605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250A2577-8EE0-8779-C48F-70318D2A1708}"/>
              </a:ext>
            </a:extLst>
          </p:cNvPr>
          <p:cNvSpPr>
            <a:spLocks noGrp="1"/>
          </p:cNvSpPr>
          <p:nvPr>
            <p:ph type="dt" sz="half" idx="10"/>
          </p:nvPr>
        </p:nvSpPr>
        <p:spPr/>
        <p:txBody>
          <a:bodyPr/>
          <a:lstStyle/>
          <a:p>
            <a:fld id="{D5DEFDD0-E71E-46E9-A6A5-34B216CC1FA5}" type="datetimeFigureOut">
              <a:rPr lang="sl-SI" smtClean="0"/>
              <a:t>22. 10. 2025</a:t>
            </a:fld>
            <a:endParaRPr lang="sl-SI"/>
          </a:p>
        </p:txBody>
      </p:sp>
      <p:sp>
        <p:nvSpPr>
          <p:cNvPr id="6" name="Označba mesta noge 5">
            <a:extLst>
              <a:ext uri="{FF2B5EF4-FFF2-40B4-BE49-F238E27FC236}">
                <a16:creationId xmlns:a16="http://schemas.microsoft.com/office/drawing/2014/main" id="{7212E1FD-C539-8054-0894-8FC2167D243D}"/>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12D58630-8553-3A6C-22EC-6E78576D92FA}"/>
              </a:ext>
            </a:extLst>
          </p:cNvPr>
          <p:cNvSpPr>
            <a:spLocks noGrp="1"/>
          </p:cNvSpPr>
          <p:nvPr>
            <p:ph type="sldNum" sz="quarter" idx="12"/>
          </p:nvPr>
        </p:nvSpPr>
        <p:spPr/>
        <p:txBody>
          <a:bodyPr/>
          <a:lstStyle/>
          <a:p>
            <a:fld id="{FF4062E4-D9F2-46A0-A117-5B4420C73491}" type="slidenum">
              <a:rPr lang="sl-SI" smtClean="0"/>
              <a:t>‹#›</a:t>
            </a:fld>
            <a:endParaRPr lang="sl-SI"/>
          </a:p>
        </p:txBody>
      </p:sp>
    </p:spTree>
    <p:extLst>
      <p:ext uri="{BB962C8B-B14F-4D97-AF65-F5344CB8AC3E}">
        <p14:creationId xmlns:p14="http://schemas.microsoft.com/office/powerpoint/2010/main" val="937332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04808CA-408B-8D18-E973-B7E916C67D3C}"/>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70541EEE-D30D-BFD5-970F-432753BD28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E547C453-0988-E977-8854-D3469467C4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D8EB2D21-CF3C-24E1-E991-6BD549BD327B}"/>
              </a:ext>
            </a:extLst>
          </p:cNvPr>
          <p:cNvSpPr>
            <a:spLocks noGrp="1"/>
          </p:cNvSpPr>
          <p:nvPr>
            <p:ph type="dt" sz="half" idx="10"/>
          </p:nvPr>
        </p:nvSpPr>
        <p:spPr/>
        <p:txBody>
          <a:bodyPr/>
          <a:lstStyle/>
          <a:p>
            <a:fld id="{D5DEFDD0-E71E-46E9-A6A5-34B216CC1FA5}" type="datetimeFigureOut">
              <a:rPr lang="sl-SI" smtClean="0"/>
              <a:t>22. 10. 2025</a:t>
            </a:fld>
            <a:endParaRPr lang="sl-SI"/>
          </a:p>
        </p:txBody>
      </p:sp>
      <p:sp>
        <p:nvSpPr>
          <p:cNvPr id="6" name="Označba mesta noge 5">
            <a:extLst>
              <a:ext uri="{FF2B5EF4-FFF2-40B4-BE49-F238E27FC236}">
                <a16:creationId xmlns:a16="http://schemas.microsoft.com/office/drawing/2014/main" id="{DF4BF819-DCA7-C882-17D0-A524AB4A83EB}"/>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7652D5BE-707A-0BD4-E872-4E60873B5578}"/>
              </a:ext>
            </a:extLst>
          </p:cNvPr>
          <p:cNvSpPr>
            <a:spLocks noGrp="1"/>
          </p:cNvSpPr>
          <p:nvPr>
            <p:ph type="sldNum" sz="quarter" idx="12"/>
          </p:nvPr>
        </p:nvSpPr>
        <p:spPr/>
        <p:txBody>
          <a:bodyPr/>
          <a:lstStyle/>
          <a:p>
            <a:fld id="{FF4062E4-D9F2-46A0-A117-5B4420C73491}" type="slidenum">
              <a:rPr lang="sl-SI" smtClean="0"/>
              <a:t>‹#›</a:t>
            </a:fld>
            <a:endParaRPr lang="sl-SI"/>
          </a:p>
        </p:txBody>
      </p:sp>
    </p:spTree>
    <p:extLst>
      <p:ext uri="{BB962C8B-B14F-4D97-AF65-F5344CB8AC3E}">
        <p14:creationId xmlns:p14="http://schemas.microsoft.com/office/powerpoint/2010/main" val="1389160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DE972C29-D6F6-3A1E-BE86-FA2FE1C22F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46A3664C-C9CB-9205-DED3-4460738A02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DB90C1E0-6DAB-0302-282C-9B7EC07D92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5DEFDD0-E71E-46E9-A6A5-34B216CC1FA5}" type="datetimeFigureOut">
              <a:rPr lang="sl-SI" smtClean="0"/>
              <a:t>22. 10. 2025</a:t>
            </a:fld>
            <a:endParaRPr lang="sl-SI"/>
          </a:p>
        </p:txBody>
      </p:sp>
      <p:sp>
        <p:nvSpPr>
          <p:cNvPr id="5" name="Označba mesta noge 4">
            <a:extLst>
              <a:ext uri="{FF2B5EF4-FFF2-40B4-BE49-F238E27FC236}">
                <a16:creationId xmlns:a16="http://schemas.microsoft.com/office/drawing/2014/main" id="{2D6E2733-6D07-A34C-AC7C-153FF7E45A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l-SI"/>
          </a:p>
        </p:txBody>
      </p:sp>
      <p:sp>
        <p:nvSpPr>
          <p:cNvPr id="6" name="Označba mesta številke diapozitiva 5">
            <a:extLst>
              <a:ext uri="{FF2B5EF4-FFF2-40B4-BE49-F238E27FC236}">
                <a16:creationId xmlns:a16="http://schemas.microsoft.com/office/drawing/2014/main" id="{EC676C08-5618-B9BC-480A-B1F14B90F8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F4062E4-D9F2-46A0-A117-5B4420C73491}" type="slidenum">
              <a:rPr lang="sl-SI" smtClean="0"/>
              <a:t>‹#›</a:t>
            </a:fld>
            <a:endParaRPr lang="sl-SI"/>
          </a:p>
        </p:txBody>
      </p:sp>
    </p:spTree>
    <p:extLst>
      <p:ext uri="{BB962C8B-B14F-4D97-AF65-F5344CB8AC3E}">
        <p14:creationId xmlns:p14="http://schemas.microsoft.com/office/powerpoint/2010/main" val="1387564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460157-06F3-F39C-D827-0BB475D4718D}"/>
            </a:ext>
          </a:extLst>
        </p:cNvPr>
        <p:cNvGrpSpPr/>
        <p:nvPr/>
      </p:nvGrpSpPr>
      <p:grpSpPr>
        <a:xfrm>
          <a:off x="0" y="0"/>
          <a:ext cx="0" cy="0"/>
          <a:chOff x="0" y="0"/>
          <a:chExt cx="0" cy="0"/>
        </a:xfrm>
      </p:grpSpPr>
      <p:sp useBgFill="1">
        <p:nvSpPr>
          <p:cNvPr id="1067" name="Rectangle 1046">
            <a:extLst>
              <a:ext uri="{FF2B5EF4-FFF2-40B4-BE49-F238E27FC236}">
                <a16:creationId xmlns:a16="http://schemas.microsoft.com/office/drawing/2014/main" id="{79FCD1BE-C568-BD9B-4556-FF2079CE0D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48">
            <a:extLst>
              <a:ext uri="{FF2B5EF4-FFF2-40B4-BE49-F238E27FC236}">
                <a16:creationId xmlns:a16="http://schemas.microsoft.com/office/drawing/2014/main" id="{AAB1D726-FE82-12D1-D465-A47A28C05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50">
            <a:extLst>
              <a:ext uri="{FF2B5EF4-FFF2-40B4-BE49-F238E27FC236}">
                <a16:creationId xmlns:a16="http://schemas.microsoft.com/office/drawing/2014/main" id="{9E82EF79-2434-A9BA-5E76-6F2E3581B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1052">
            <a:extLst>
              <a:ext uri="{FF2B5EF4-FFF2-40B4-BE49-F238E27FC236}">
                <a16:creationId xmlns:a16="http://schemas.microsoft.com/office/drawing/2014/main" id="{2CFEDD40-CA0A-6CB2-07A9-3A1975B135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B8E02D58-7C7A-0361-F4AD-5087C97D4A0D}"/>
              </a:ext>
            </a:extLst>
          </p:cNvPr>
          <p:cNvSpPr>
            <a:spLocks noGrp="1"/>
          </p:cNvSpPr>
          <p:nvPr>
            <p:ph type="ctrTitle"/>
          </p:nvPr>
        </p:nvSpPr>
        <p:spPr>
          <a:xfrm>
            <a:off x="887702" y="1965142"/>
            <a:ext cx="9524443" cy="3126394"/>
          </a:xfrm>
        </p:spPr>
        <p:txBody>
          <a:bodyPr anchor="ctr">
            <a:normAutofit/>
          </a:bodyPr>
          <a:lstStyle/>
          <a:p>
            <a:r>
              <a:rPr lang="sl-SI" altLang="sl-SI" sz="4000" b="1" dirty="0">
                <a:latin typeface="Calibri" panose="020F0502020204030204" pitchFamily="34" charset="0"/>
                <a:cs typeface="Calibri" panose="020F0502020204030204" pitchFamily="34" charset="0"/>
              </a:rPr>
              <a:t>ODLOK O </a:t>
            </a:r>
            <a:br>
              <a:rPr lang="sl-SI" altLang="sl-SI" sz="4000" b="1" dirty="0">
                <a:latin typeface="Calibri" panose="020F0502020204030204" pitchFamily="34" charset="0"/>
                <a:cs typeface="Calibri" panose="020F0502020204030204" pitchFamily="34" charset="0"/>
              </a:rPr>
            </a:br>
            <a:r>
              <a:rPr lang="sl-SI" altLang="sl-SI" sz="4000" b="1" dirty="0">
                <a:latin typeface="Calibri" panose="020F0502020204030204" pitchFamily="34" charset="0"/>
                <a:cs typeface="Calibri" panose="020F0502020204030204" pitchFamily="34" charset="0"/>
              </a:rPr>
              <a:t>OBČINSKEM PODROBNEM PROSTORSKEM NAČRTU V EUP ME 51 (del)</a:t>
            </a:r>
            <a:endParaRPr lang="sl-SI" sz="37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Občina Mengeš">
            <a:extLst>
              <a:ext uri="{FF2B5EF4-FFF2-40B4-BE49-F238E27FC236}">
                <a16:creationId xmlns:a16="http://schemas.microsoft.com/office/drawing/2014/main" id="{CB2D5135-334E-2850-CD86-44AE4664022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5411" y="102252"/>
            <a:ext cx="3300631" cy="1245988"/>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8">
            <a:extLst>
              <a:ext uri="{FF2B5EF4-FFF2-40B4-BE49-F238E27FC236}">
                <a16:creationId xmlns:a16="http://schemas.microsoft.com/office/drawing/2014/main" id="{8BF8FD4B-7F5F-FEA2-0AE8-08E3A40DE558}"/>
              </a:ext>
            </a:extLst>
          </p:cNvPr>
          <p:cNvSpPr txBox="1">
            <a:spLocks noChangeArrowheads="1"/>
          </p:cNvSpPr>
          <p:nvPr/>
        </p:nvSpPr>
        <p:spPr bwMode="auto">
          <a:xfrm>
            <a:off x="5251054" y="5091536"/>
            <a:ext cx="16898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sl-SI" altLang="sl-SI" sz="3200" dirty="0">
                <a:latin typeface="Tahoma" panose="020B0604030504040204" pitchFamily="34" charset="0"/>
              </a:rPr>
              <a:t>seja OS </a:t>
            </a:r>
            <a:endParaRPr lang="en-GB" altLang="sl-SI" sz="3200" dirty="0">
              <a:highlight>
                <a:srgbClr val="FFFF00"/>
              </a:highlight>
              <a:latin typeface="Tahoma" panose="020B0604030504040204" pitchFamily="34" charset="0"/>
            </a:endParaRPr>
          </a:p>
        </p:txBody>
      </p:sp>
    </p:spTree>
    <p:extLst>
      <p:ext uri="{BB962C8B-B14F-4D97-AF65-F5344CB8AC3E}">
        <p14:creationId xmlns:p14="http://schemas.microsoft.com/office/powerpoint/2010/main" val="877135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38EA4E-5BC0-CC79-DF0F-8004721F6FC5}"/>
            </a:ext>
          </a:extLst>
        </p:cNvPr>
        <p:cNvGrpSpPr/>
        <p:nvPr/>
      </p:nvGrpSpPr>
      <p:grpSpPr>
        <a:xfrm>
          <a:off x="0" y="0"/>
          <a:ext cx="0" cy="0"/>
          <a:chOff x="0" y="0"/>
          <a:chExt cx="0" cy="0"/>
        </a:xfrm>
      </p:grpSpPr>
      <p:sp useBgFill="1">
        <p:nvSpPr>
          <p:cNvPr id="1067" name="Rectangle 1046">
            <a:extLst>
              <a:ext uri="{FF2B5EF4-FFF2-40B4-BE49-F238E27FC236}">
                <a16:creationId xmlns:a16="http://schemas.microsoft.com/office/drawing/2014/main" id="{0D0217CE-2607-8820-49A3-1AB737F015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48">
            <a:extLst>
              <a:ext uri="{FF2B5EF4-FFF2-40B4-BE49-F238E27FC236}">
                <a16:creationId xmlns:a16="http://schemas.microsoft.com/office/drawing/2014/main" id="{D28D8CE0-F4C1-C50D-D6E6-8CEF3672B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50">
            <a:extLst>
              <a:ext uri="{FF2B5EF4-FFF2-40B4-BE49-F238E27FC236}">
                <a16:creationId xmlns:a16="http://schemas.microsoft.com/office/drawing/2014/main" id="{30A29386-50C3-5ACD-B588-FDC1D34771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1052">
            <a:extLst>
              <a:ext uri="{FF2B5EF4-FFF2-40B4-BE49-F238E27FC236}">
                <a16:creationId xmlns:a16="http://schemas.microsoft.com/office/drawing/2014/main" id="{DFC130F3-EEDB-4CDA-5341-32F704233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bčina Mengeš">
            <a:extLst>
              <a:ext uri="{FF2B5EF4-FFF2-40B4-BE49-F238E27FC236}">
                <a16:creationId xmlns:a16="http://schemas.microsoft.com/office/drawing/2014/main" id="{18FA51E1-CE66-A481-78C7-33C4B7D3D17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5411" y="102252"/>
            <a:ext cx="3300631" cy="12459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1ACF200-47D4-2906-84CE-0B56DB89EDD5}"/>
              </a:ext>
            </a:extLst>
          </p:cNvPr>
          <p:cNvSpPr>
            <a:spLocks noChangeArrowheads="1"/>
          </p:cNvSpPr>
          <p:nvPr/>
        </p:nvSpPr>
        <p:spPr bwMode="auto">
          <a:xfrm>
            <a:off x="29556" y="1574310"/>
            <a:ext cx="501564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r>
              <a:rPr lang="sl-SI" altLang="sl-SI" sz="3600" b="1" dirty="0">
                <a:solidFill>
                  <a:schemeClr val="tx2"/>
                </a:solidFill>
                <a:latin typeface="Calibri" panose="020F0502020204030204" pitchFamily="34" charset="0"/>
                <a:cs typeface="Calibri" panose="020F0502020204030204" pitchFamily="34" charset="0"/>
              </a:rPr>
              <a:t>KROŽIŠČE</a:t>
            </a:r>
            <a:endParaRPr lang="sl-SI" altLang="sl-SI" sz="2000" dirty="0">
              <a:solidFill>
                <a:schemeClr val="tx2"/>
              </a:solidFill>
              <a:latin typeface="Calibri" panose="020F0502020204030204" pitchFamily="34" charset="0"/>
              <a:cs typeface="Calibri" panose="020F0502020204030204" pitchFamily="34" charset="0"/>
            </a:endParaRPr>
          </a:p>
        </p:txBody>
      </p:sp>
      <p:sp>
        <p:nvSpPr>
          <p:cNvPr id="11" name="PoljeZBesedilom 10">
            <a:extLst>
              <a:ext uri="{FF2B5EF4-FFF2-40B4-BE49-F238E27FC236}">
                <a16:creationId xmlns:a16="http://schemas.microsoft.com/office/drawing/2014/main" id="{B9E141DD-5A7B-7BEA-44AB-4B1F7054C29D}"/>
              </a:ext>
            </a:extLst>
          </p:cNvPr>
          <p:cNvSpPr txBox="1"/>
          <p:nvPr/>
        </p:nvSpPr>
        <p:spPr>
          <a:xfrm>
            <a:off x="-3" y="2056686"/>
            <a:ext cx="5704494" cy="4801314"/>
          </a:xfrm>
          <a:prstGeom prst="rect">
            <a:avLst/>
          </a:prstGeom>
          <a:noFill/>
        </p:spPr>
        <p:txBody>
          <a:bodyPr wrap="square">
            <a:spAutoFit/>
          </a:bodyPr>
          <a:lstStyle/>
          <a:p>
            <a:pPr marL="457200" indent="-457200" algn="ctr">
              <a:buNone/>
            </a:pPr>
            <a:r>
              <a:rPr lang="sl-SI" i="0" dirty="0">
                <a:effectLst/>
                <a:latin typeface="Calibri" panose="020F0502020204030204" pitchFamily="34" charset="0"/>
                <a:ea typeface="Times New Roman" panose="02020603050405020304" pitchFamily="18" charset="0"/>
              </a:rPr>
              <a:t>15. člen</a:t>
            </a:r>
            <a:endParaRPr lang="sl-SI" i="1" dirty="0">
              <a:effectLst/>
              <a:latin typeface="Tahoma" panose="020B0604030504040204" pitchFamily="34" charset="0"/>
              <a:ea typeface="Times New Roman" panose="02020603050405020304" pitchFamily="18" charset="0"/>
            </a:endParaRPr>
          </a:p>
          <a:p>
            <a:pPr algn="ctr">
              <a:buNone/>
            </a:pPr>
            <a:r>
              <a:rPr lang="sl-SI" dirty="0">
                <a:solidFill>
                  <a:srgbClr val="000000"/>
                </a:solidFill>
                <a:effectLst/>
                <a:latin typeface="Calibri" panose="020F0502020204030204" pitchFamily="34" charset="0"/>
                <a:ea typeface="Times New Roman" panose="02020603050405020304" pitchFamily="18" charset="0"/>
              </a:rPr>
              <a:t>(prometne ureditve)</a:t>
            </a:r>
            <a:endParaRPr lang="sl-SI" dirty="0">
              <a:solidFill>
                <a:srgbClr val="000000"/>
              </a:solidFill>
              <a:effectLst/>
              <a:latin typeface="Arial" panose="020B0604020202020204" pitchFamily="34" charset="0"/>
              <a:ea typeface="Times New Roman" panose="02020603050405020304" pitchFamily="18" charset="0"/>
            </a:endParaRPr>
          </a:p>
          <a:p>
            <a:pPr>
              <a:buNone/>
            </a:pPr>
            <a:r>
              <a:rPr lang="sl-SI" dirty="0">
                <a:solidFill>
                  <a:srgbClr val="000000"/>
                </a:solidFill>
                <a:effectLst/>
                <a:latin typeface="Calibri" panose="020F0502020204030204" pitchFamily="34" charset="0"/>
                <a:ea typeface="Times New Roman" panose="02020603050405020304" pitchFamily="18" charset="0"/>
              </a:rPr>
              <a:t> 1) </a:t>
            </a:r>
            <a:r>
              <a:rPr lang="sl-SI" dirty="0">
                <a:effectLst/>
                <a:latin typeface="Calibri" panose="020F0502020204030204" pitchFamily="34" charset="0"/>
                <a:ea typeface="Times New Roman" panose="02020603050405020304" pitchFamily="18" charset="0"/>
              </a:rPr>
              <a:t>Območje OPPN se prometno navezuje na javno cesto preko cestnega priključka, ki je možen:</a:t>
            </a:r>
            <a:endParaRPr lang="sl-SI" dirty="0">
              <a:effectLst/>
              <a:latin typeface="Tahoma" panose="020B0604030504040204" pitchFamily="34" charset="0"/>
              <a:ea typeface="Times New Roman" panose="02020603050405020304" pitchFamily="18" charset="0"/>
            </a:endParaRPr>
          </a:p>
          <a:p>
            <a:pPr marL="342900" lvl="0" indent="-342900" algn="just">
              <a:buFont typeface="Symbol" panose="05050102010706020507" pitchFamily="18" charset="2"/>
              <a:buChar char=""/>
            </a:pPr>
            <a:r>
              <a:rPr lang="sl-SI" dirty="0">
                <a:effectLst/>
                <a:latin typeface="Calibri" panose="020F0502020204030204" pitchFamily="34" charset="0"/>
                <a:ea typeface="Times New Roman" panose="02020603050405020304" pitchFamily="18" charset="0"/>
              </a:rPr>
              <a:t>na zahodnem robu območja OPPN preko novega priključka na lokalno cesto, </a:t>
            </a:r>
            <a:r>
              <a:rPr lang="sl-SI" dirty="0" err="1">
                <a:effectLst/>
                <a:latin typeface="Calibri" panose="020F0502020204030204" pitchFamily="34" charset="0"/>
                <a:ea typeface="Times New Roman" panose="02020603050405020304" pitchFamily="18" charset="0"/>
              </a:rPr>
              <a:t>šif</a:t>
            </a:r>
            <a:r>
              <a:rPr lang="sl-SI" dirty="0">
                <a:effectLst/>
                <a:latin typeface="Calibri" panose="020F0502020204030204" pitchFamily="34" charset="0"/>
                <a:ea typeface="Times New Roman" panose="02020603050405020304" pitchFamily="18" charset="0"/>
              </a:rPr>
              <a:t>. odseka 253051, Mengeš (Slovenska cesta) ali</a:t>
            </a:r>
            <a:endParaRPr lang="sl-SI" dirty="0">
              <a:effectLst/>
              <a:latin typeface="Tahoma" panose="020B0604030504040204" pitchFamily="34" charset="0"/>
              <a:ea typeface="Times New Roman" panose="02020603050405020304" pitchFamily="18" charset="0"/>
            </a:endParaRPr>
          </a:p>
          <a:p>
            <a:pPr marL="342900" lvl="0" indent="-342900" algn="just">
              <a:buFont typeface="Symbol" panose="05050102010706020507" pitchFamily="18" charset="2"/>
              <a:buChar char=""/>
            </a:pPr>
            <a:r>
              <a:rPr lang="sl-SI" dirty="0">
                <a:effectLst/>
                <a:latin typeface="Calibri" panose="020F0502020204030204" pitchFamily="34" charset="0"/>
                <a:ea typeface="Times New Roman" panose="02020603050405020304" pitchFamily="18" charset="0"/>
              </a:rPr>
              <a:t>na severnem robu območja OPPN preko parcele 4801, k. o. Mengeš ali</a:t>
            </a:r>
            <a:endParaRPr lang="sl-SI" dirty="0">
              <a:effectLst/>
              <a:latin typeface="Tahoma" panose="020B0604030504040204" pitchFamily="34" charset="0"/>
              <a:ea typeface="Times New Roman" panose="02020603050405020304" pitchFamily="18" charset="0"/>
            </a:endParaRPr>
          </a:p>
          <a:p>
            <a:pPr marL="342900" lvl="0" indent="-342900" algn="just">
              <a:buFont typeface="Symbol" panose="05050102010706020507" pitchFamily="18" charset="2"/>
              <a:buChar char=""/>
            </a:pPr>
            <a:r>
              <a:rPr lang="sl-SI" dirty="0">
                <a:effectLst/>
                <a:latin typeface="Calibri" panose="020F0502020204030204" pitchFamily="34" charset="0"/>
                <a:ea typeface="Times New Roman" panose="02020603050405020304" pitchFamily="18" charset="0"/>
              </a:rPr>
              <a:t>preko obeh priključkov, ki sta navedena v prvi in drugi alineji tega odstavka.</a:t>
            </a:r>
            <a:endParaRPr lang="sl-SI" dirty="0">
              <a:effectLst/>
              <a:latin typeface="Tahoma" panose="020B0604030504040204" pitchFamily="34" charset="0"/>
              <a:ea typeface="Times New Roman" panose="02020603050405020304" pitchFamily="18" charset="0"/>
            </a:endParaRPr>
          </a:p>
          <a:p>
            <a:pPr lvl="0" algn="just"/>
            <a:r>
              <a:rPr lang="sl-SI" dirty="0">
                <a:effectLst/>
                <a:latin typeface="Calibri" panose="020F0502020204030204" pitchFamily="34" charset="0"/>
                <a:ea typeface="Times New Roman" panose="02020603050405020304" pitchFamily="18" charset="0"/>
              </a:rPr>
              <a:t>2) </a:t>
            </a:r>
            <a:r>
              <a:rPr lang="sl-SI" dirty="0">
                <a:effectLst/>
                <a:highlight>
                  <a:srgbClr val="FFFF00"/>
                </a:highlight>
                <a:latin typeface="Calibri" panose="020F0502020204030204" pitchFamily="34" charset="0"/>
                <a:ea typeface="Times New Roman" panose="02020603050405020304" pitchFamily="18" charset="0"/>
              </a:rPr>
              <a:t>Po izgradnji krožišča, ki je prikazano na karti 4.1., je obvezno prometno napajanje preko krožišča in uvoza na severnem robu območja OPPN. Takrat se priključek na zahodnem robu območja OPPN ukine. Priključka na zahodnem robu ni treba ukiniti, če se s tem občina pisno strinja.</a:t>
            </a:r>
            <a:endParaRPr lang="sl-SI" dirty="0">
              <a:effectLst/>
              <a:highlight>
                <a:srgbClr val="FFFF00"/>
              </a:highlight>
              <a:latin typeface="Tahoma" panose="020B0604030504040204" pitchFamily="34" charset="0"/>
              <a:ea typeface="Times New Roman" panose="02020603050405020304" pitchFamily="18" charset="0"/>
            </a:endParaRPr>
          </a:p>
        </p:txBody>
      </p:sp>
      <p:pic>
        <p:nvPicPr>
          <p:cNvPr id="13" name="Slika 12">
            <a:extLst>
              <a:ext uri="{FF2B5EF4-FFF2-40B4-BE49-F238E27FC236}">
                <a16:creationId xmlns:a16="http://schemas.microsoft.com/office/drawing/2014/main" id="{119D81A1-BE8F-3A32-2271-066781107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300" y="0"/>
            <a:ext cx="5981698" cy="6853583"/>
          </a:xfrm>
          <a:prstGeom prst="rect">
            <a:avLst/>
          </a:prstGeom>
        </p:spPr>
      </p:pic>
      <p:sp>
        <p:nvSpPr>
          <p:cNvPr id="14" name="Puščica: levo 13">
            <a:extLst>
              <a:ext uri="{FF2B5EF4-FFF2-40B4-BE49-F238E27FC236}">
                <a16:creationId xmlns:a16="http://schemas.microsoft.com/office/drawing/2014/main" id="{A6BE3317-C9EF-74C4-69B4-000F0D1FCF30}"/>
              </a:ext>
            </a:extLst>
          </p:cNvPr>
          <p:cNvSpPr/>
          <p:nvPr/>
        </p:nvSpPr>
        <p:spPr>
          <a:xfrm rot="20958635">
            <a:off x="7931274" y="253794"/>
            <a:ext cx="1687484" cy="571500"/>
          </a:xfrm>
          <a:prstGeom prst="leftArrow">
            <a:avLst/>
          </a:prstGeom>
          <a:solidFill>
            <a:schemeClr val="bg1"/>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4231579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E79C52-FC0F-8C99-83BD-C9B1CFDBCA94}"/>
            </a:ext>
          </a:extLst>
        </p:cNvPr>
        <p:cNvGrpSpPr/>
        <p:nvPr/>
      </p:nvGrpSpPr>
      <p:grpSpPr>
        <a:xfrm>
          <a:off x="0" y="0"/>
          <a:ext cx="0" cy="0"/>
          <a:chOff x="0" y="0"/>
          <a:chExt cx="0" cy="0"/>
        </a:xfrm>
      </p:grpSpPr>
      <p:sp useBgFill="1">
        <p:nvSpPr>
          <p:cNvPr id="1067" name="Rectangle 1046">
            <a:extLst>
              <a:ext uri="{FF2B5EF4-FFF2-40B4-BE49-F238E27FC236}">
                <a16:creationId xmlns:a16="http://schemas.microsoft.com/office/drawing/2014/main" id="{39E709D2-54F0-2EB8-54A4-40FFD4909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48">
            <a:extLst>
              <a:ext uri="{FF2B5EF4-FFF2-40B4-BE49-F238E27FC236}">
                <a16:creationId xmlns:a16="http://schemas.microsoft.com/office/drawing/2014/main" id="{FF211AC0-0F4E-CEF5-5DB9-DAB1877F9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50">
            <a:extLst>
              <a:ext uri="{FF2B5EF4-FFF2-40B4-BE49-F238E27FC236}">
                <a16:creationId xmlns:a16="http://schemas.microsoft.com/office/drawing/2014/main" id="{609389EE-1C43-4A27-FA69-E7095A30FC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1052">
            <a:extLst>
              <a:ext uri="{FF2B5EF4-FFF2-40B4-BE49-F238E27FC236}">
                <a16:creationId xmlns:a16="http://schemas.microsoft.com/office/drawing/2014/main" id="{98E036FD-2690-AF54-4250-639045084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bčina Mengeš">
            <a:extLst>
              <a:ext uri="{FF2B5EF4-FFF2-40B4-BE49-F238E27FC236}">
                <a16:creationId xmlns:a16="http://schemas.microsoft.com/office/drawing/2014/main" id="{42A05364-1BF9-863E-A00F-72157730766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5411" y="102252"/>
            <a:ext cx="3300631" cy="12459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D9A5138-99F9-7817-9118-3FFA8016C046}"/>
              </a:ext>
            </a:extLst>
          </p:cNvPr>
          <p:cNvSpPr>
            <a:spLocks noChangeArrowheads="1"/>
          </p:cNvSpPr>
          <p:nvPr/>
        </p:nvSpPr>
        <p:spPr bwMode="auto">
          <a:xfrm>
            <a:off x="29556" y="1574310"/>
            <a:ext cx="501564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r>
              <a:rPr lang="sl-SI" altLang="sl-SI" sz="3600" b="1" dirty="0">
                <a:solidFill>
                  <a:schemeClr val="tx2"/>
                </a:solidFill>
                <a:latin typeface="Calibri" panose="020F0502020204030204" pitchFamily="34" charset="0"/>
                <a:cs typeface="Calibri" panose="020F0502020204030204" pitchFamily="34" charset="0"/>
              </a:rPr>
              <a:t>KROŽIŠČE</a:t>
            </a:r>
            <a:endParaRPr lang="sl-SI" altLang="sl-SI" sz="2000" dirty="0">
              <a:solidFill>
                <a:schemeClr val="tx2"/>
              </a:solidFill>
              <a:latin typeface="Calibri" panose="020F0502020204030204" pitchFamily="34" charset="0"/>
              <a:cs typeface="Calibri" panose="020F0502020204030204" pitchFamily="34" charset="0"/>
            </a:endParaRPr>
          </a:p>
        </p:txBody>
      </p:sp>
      <p:pic>
        <p:nvPicPr>
          <p:cNvPr id="3" name="Slika 2">
            <a:extLst>
              <a:ext uri="{FF2B5EF4-FFF2-40B4-BE49-F238E27FC236}">
                <a16:creationId xmlns:a16="http://schemas.microsoft.com/office/drawing/2014/main" id="{0B0FE7A9-F9E3-C5F9-9B9A-8BF82671187A}"/>
              </a:ext>
            </a:extLst>
          </p:cNvPr>
          <p:cNvPicPr>
            <a:picLocks noChangeAspect="1"/>
          </p:cNvPicPr>
          <p:nvPr/>
        </p:nvPicPr>
        <p:blipFill>
          <a:blip r:embed="rId3"/>
          <a:stretch>
            <a:fillRect/>
          </a:stretch>
        </p:blipFill>
        <p:spPr>
          <a:xfrm>
            <a:off x="3880818" y="-1"/>
            <a:ext cx="8311182" cy="6858000"/>
          </a:xfrm>
          <a:prstGeom prst="rect">
            <a:avLst/>
          </a:prstGeom>
        </p:spPr>
      </p:pic>
      <p:sp>
        <p:nvSpPr>
          <p:cNvPr id="5" name="PoljeZBesedilom 4">
            <a:extLst>
              <a:ext uri="{FF2B5EF4-FFF2-40B4-BE49-F238E27FC236}">
                <a16:creationId xmlns:a16="http://schemas.microsoft.com/office/drawing/2014/main" id="{B2F943AC-D879-7AC2-4B38-1FF1D93BF100}"/>
              </a:ext>
            </a:extLst>
          </p:cNvPr>
          <p:cNvSpPr txBox="1"/>
          <p:nvPr/>
        </p:nvSpPr>
        <p:spPr>
          <a:xfrm>
            <a:off x="4064428" y="2324100"/>
            <a:ext cx="1822022" cy="338554"/>
          </a:xfrm>
          <a:prstGeom prst="rect">
            <a:avLst/>
          </a:prstGeom>
          <a:solidFill>
            <a:srgbClr val="FFFFFF">
              <a:alpha val="69804"/>
            </a:srgbClr>
          </a:solidFill>
          <a:ln>
            <a:solidFill>
              <a:schemeClr val="tx1"/>
            </a:solidFill>
          </a:ln>
          <a:effectLst>
            <a:outerShdw blurRad="50800" dist="38100" dir="5400000" algn="t" rotWithShape="0">
              <a:prstClr val="black">
                <a:alpha val="40000"/>
              </a:prstClr>
            </a:outerShdw>
          </a:effectLst>
        </p:spPr>
        <p:txBody>
          <a:bodyPr wrap="square" rtlCol="0">
            <a:spAutoFit/>
          </a:bodyPr>
          <a:lstStyle/>
          <a:p>
            <a:r>
              <a:rPr lang="sl-SI" sz="1600" dirty="0"/>
              <a:t>Slovenska cesta</a:t>
            </a:r>
          </a:p>
        </p:txBody>
      </p:sp>
      <p:sp>
        <p:nvSpPr>
          <p:cNvPr id="6" name="PoljeZBesedilom 5">
            <a:extLst>
              <a:ext uri="{FF2B5EF4-FFF2-40B4-BE49-F238E27FC236}">
                <a16:creationId xmlns:a16="http://schemas.microsoft.com/office/drawing/2014/main" id="{978F1743-7C0B-6C9A-4E8B-0FA7E9BE008E}"/>
              </a:ext>
            </a:extLst>
          </p:cNvPr>
          <p:cNvSpPr txBox="1"/>
          <p:nvPr/>
        </p:nvSpPr>
        <p:spPr>
          <a:xfrm>
            <a:off x="4273976" y="5013299"/>
            <a:ext cx="1822022" cy="369332"/>
          </a:xfrm>
          <a:prstGeom prst="rect">
            <a:avLst/>
          </a:prstGeom>
          <a:solidFill>
            <a:srgbClr val="FFFFFF">
              <a:alpha val="69804"/>
            </a:srgbClr>
          </a:solidFill>
          <a:ln>
            <a:solidFill>
              <a:schemeClr val="tx1"/>
            </a:solidFill>
          </a:ln>
          <a:effectLst>
            <a:outerShdw blurRad="50800" dist="38100" dir="5400000" algn="t" rotWithShape="0">
              <a:prstClr val="black">
                <a:alpha val="40000"/>
              </a:prstClr>
            </a:outerShdw>
          </a:effectLst>
        </p:spPr>
        <p:txBody>
          <a:bodyPr wrap="square" rtlCol="0">
            <a:spAutoFit/>
          </a:bodyPr>
          <a:lstStyle/>
          <a:p>
            <a:r>
              <a:rPr lang="sl-SI" dirty="0"/>
              <a:t>Območje OPPN</a:t>
            </a:r>
          </a:p>
        </p:txBody>
      </p:sp>
      <p:sp>
        <p:nvSpPr>
          <p:cNvPr id="7" name="PoljeZBesedilom 6">
            <a:extLst>
              <a:ext uri="{FF2B5EF4-FFF2-40B4-BE49-F238E27FC236}">
                <a16:creationId xmlns:a16="http://schemas.microsoft.com/office/drawing/2014/main" id="{87E4D9AF-CA1E-9974-D9D0-143FB8B940D6}"/>
              </a:ext>
            </a:extLst>
          </p:cNvPr>
          <p:cNvSpPr txBox="1"/>
          <p:nvPr/>
        </p:nvSpPr>
        <p:spPr>
          <a:xfrm rot="5572196">
            <a:off x="8003755" y="376126"/>
            <a:ext cx="1101542" cy="584775"/>
          </a:xfrm>
          <a:prstGeom prst="rect">
            <a:avLst/>
          </a:prstGeom>
          <a:solidFill>
            <a:srgbClr val="FFFFFF">
              <a:alpha val="69804"/>
            </a:srgb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sl-SI" sz="1600" dirty="0"/>
              <a:t>Murnova</a:t>
            </a:r>
          </a:p>
          <a:p>
            <a:pPr algn="ctr"/>
            <a:r>
              <a:rPr lang="sl-SI" sz="1600" dirty="0"/>
              <a:t> ulica</a:t>
            </a:r>
          </a:p>
        </p:txBody>
      </p:sp>
    </p:spTree>
    <p:extLst>
      <p:ext uri="{BB962C8B-B14F-4D97-AF65-F5344CB8AC3E}">
        <p14:creationId xmlns:p14="http://schemas.microsoft.com/office/powerpoint/2010/main" val="560371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3F159B-94F5-B971-D5F0-EA1ED1736AFA}"/>
            </a:ext>
          </a:extLst>
        </p:cNvPr>
        <p:cNvGrpSpPr/>
        <p:nvPr/>
      </p:nvGrpSpPr>
      <p:grpSpPr>
        <a:xfrm>
          <a:off x="0" y="0"/>
          <a:ext cx="0" cy="0"/>
          <a:chOff x="0" y="0"/>
          <a:chExt cx="0" cy="0"/>
        </a:xfrm>
      </p:grpSpPr>
      <p:sp useBgFill="1">
        <p:nvSpPr>
          <p:cNvPr id="1067" name="Rectangle 1046">
            <a:extLst>
              <a:ext uri="{FF2B5EF4-FFF2-40B4-BE49-F238E27FC236}">
                <a16:creationId xmlns:a16="http://schemas.microsoft.com/office/drawing/2014/main" id="{C363B0FE-0C0D-64EB-6F11-CFFBF596D6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48">
            <a:extLst>
              <a:ext uri="{FF2B5EF4-FFF2-40B4-BE49-F238E27FC236}">
                <a16:creationId xmlns:a16="http://schemas.microsoft.com/office/drawing/2014/main" id="{45D2A18A-899C-A466-AD1E-70E7E79B1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50">
            <a:extLst>
              <a:ext uri="{FF2B5EF4-FFF2-40B4-BE49-F238E27FC236}">
                <a16:creationId xmlns:a16="http://schemas.microsoft.com/office/drawing/2014/main" id="{3BAFCF55-F19D-9ADB-D8BA-5DA9ECC5F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1052">
            <a:extLst>
              <a:ext uri="{FF2B5EF4-FFF2-40B4-BE49-F238E27FC236}">
                <a16:creationId xmlns:a16="http://schemas.microsoft.com/office/drawing/2014/main" id="{B50A0699-6C7F-8585-D546-2CA7A28B4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bčina Mengeš">
            <a:extLst>
              <a:ext uri="{FF2B5EF4-FFF2-40B4-BE49-F238E27FC236}">
                <a16:creationId xmlns:a16="http://schemas.microsoft.com/office/drawing/2014/main" id="{6EAD9BEE-DE0E-C505-91C3-658886B2F62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5411" y="102252"/>
            <a:ext cx="3300631" cy="12459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286F136-D119-305E-A6FC-0FD8ECCE17F0}"/>
              </a:ext>
            </a:extLst>
          </p:cNvPr>
          <p:cNvSpPr>
            <a:spLocks noChangeArrowheads="1"/>
          </p:cNvSpPr>
          <p:nvPr/>
        </p:nvSpPr>
        <p:spPr bwMode="auto">
          <a:xfrm>
            <a:off x="827213" y="1606397"/>
            <a:ext cx="501564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r>
              <a:rPr lang="sl-SI" altLang="sl-SI" sz="3600" b="1" dirty="0">
                <a:solidFill>
                  <a:schemeClr val="tx2"/>
                </a:solidFill>
                <a:latin typeface="Calibri" panose="020F0502020204030204" pitchFamily="34" charset="0"/>
                <a:cs typeface="Calibri" panose="020F0502020204030204" pitchFamily="34" charset="0"/>
              </a:rPr>
              <a:t>OPPN: </a:t>
            </a:r>
            <a:r>
              <a:rPr lang="sl-SI" altLang="sl-SI" sz="3600" dirty="0">
                <a:solidFill>
                  <a:schemeClr val="tx2"/>
                </a:solidFill>
                <a:latin typeface="Calibri" panose="020F0502020204030204" pitchFamily="34" charset="0"/>
                <a:cs typeface="Calibri" panose="020F0502020204030204" pitchFamily="34" charset="0"/>
              </a:rPr>
              <a:t>GJI</a:t>
            </a:r>
            <a:endParaRPr lang="sl-SI" altLang="sl-SI" sz="2000" dirty="0">
              <a:solidFill>
                <a:schemeClr val="tx2"/>
              </a:solidFill>
              <a:latin typeface="Calibri" panose="020F0502020204030204" pitchFamily="34" charset="0"/>
              <a:cs typeface="Calibri" panose="020F0502020204030204" pitchFamily="34" charset="0"/>
            </a:endParaRPr>
          </a:p>
        </p:txBody>
      </p:sp>
      <p:sp>
        <p:nvSpPr>
          <p:cNvPr id="6" name="Text Box 7">
            <a:extLst>
              <a:ext uri="{FF2B5EF4-FFF2-40B4-BE49-F238E27FC236}">
                <a16:creationId xmlns:a16="http://schemas.microsoft.com/office/drawing/2014/main" id="{81721881-CAF5-3E1A-BC14-74378A3E4160}"/>
              </a:ext>
            </a:extLst>
          </p:cNvPr>
          <p:cNvSpPr txBox="1">
            <a:spLocks noChangeArrowheads="1"/>
          </p:cNvSpPr>
          <p:nvPr/>
        </p:nvSpPr>
        <p:spPr bwMode="auto">
          <a:xfrm>
            <a:off x="0" y="2147338"/>
            <a:ext cx="5114925"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361950" algn="l"/>
              </a:tabLst>
              <a:defRPr>
                <a:solidFill>
                  <a:schemeClr val="tx1"/>
                </a:solidFill>
                <a:latin typeface="Arial" panose="020B0604020202020204" pitchFamily="34" charset="0"/>
              </a:defRPr>
            </a:lvl1pPr>
            <a:lvl2pPr marL="742950" indent="-285750" eaLnBrk="0" hangingPunct="0">
              <a:tabLst>
                <a:tab pos="361950" algn="l"/>
              </a:tabLst>
              <a:defRPr>
                <a:solidFill>
                  <a:schemeClr val="tx1"/>
                </a:solidFill>
                <a:latin typeface="Arial" panose="020B0604020202020204" pitchFamily="34" charset="0"/>
              </a:defRPr>
            </a:lvl2pPr>
            <a:lvl3pPr marL="1143000" indent="-228600" eaLnBrk="0" hangingPunct="0">
              <a:tabLst>
                <a:tab pos="361950" algn="l"/>
              </a:tabLst>
              <a:defRPr>
                <a:solidFill>
                  <a:schemeClr val="tx1"/>
                </a:solidFill>
                <a:latin typeface="Arial" panose="020B0604020202020204" pitchFamily="34" charset="0"/>
              </a:defRPr>
            </a:lvl3pPr>
            <a:lvl4pPr marL="1600200" indent="-228600" eaLnBrk="0" hangingPunct="0">
              <a:tabLst>
                <a:tab pos="361950" algn="l"/>
              </a:tabLst>
              <a:defRPr>
                <a:solidFill>
                  <a:schemeClr val="tx1"/>
                </a:solidFill>
                <a:latin typeface="Arial" panose="020B0604020202020204" pitchFamily="34" charset="0"/>
              </a:defRPr>
            </a:lvl4pPr>
            <a:lvl5pPr marL="2057400" indent="-228600" eaLnBrk="0" hangingPunct="0">
              <a:tabLst>
                <a:tab pos="36195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36195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36195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36195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361950" algn="l"/>
              </a:tabLst>
              <a:defRPr>
                <a:solidFill>
                  <a:schemeClr val="tx1"/>
                </a:solidFill>
                <a:latin typeface="Arial" panose="020B0604020202020204" pitchFamily="34" charset="0"/>
              </a:defRPr>
            </a:lvl9pPr>
          </a:lstStyle>
          <a:p>
            <a:pPr marL="285750" indent="-285750" eaLnBrk="1" hangingPunct="1">
              <a:spcAft>
                <a:spcPts val="300"/>
              </a:spcAft>
              <a:buFont typeface="Arial" panose="020B0604020202020204" pitchFamily="34" charset="0"/>
              <a:buChar char="•"/>
            </a:pPr>
            <a:r>
              <a:rPr lang="sl-SI" altLang="sl-SI" dirty="0">
                <a:latin typeface="Calibri" panose="020F0502020204030204" pitchFamily="34" charset="0"/>
                <a:cs typeface="Calibri" panose="020F0502020204030204" pitchFamily="34" charset="0"/>
              </a:rPr>
              <a:t>Nov hidrant</a:t>
            </a:r>
          </a:p>
          <a:p>
            <a:pPr marL="285750" indent="-285750" eaLnBrk="1" hangingPunct="1">
              <a:spcAft>
                <a:spcPts val="300"/>
              </a:spcAft>
              <a:buFont typeface="Arial" panose="020B0604020202020204" pitchFamily="34" charset="0"/>
              <a:buChar char="•"/>
            </a:pPr>
            <a:r>
              <a:rPr lang="sl-SI" altLang="sl-SI" dirty="0">
                <a:latin typeface="Calibri" panose="020F0502020204030204" pitchFamily="34" charset="0"/>
                <a:cs typeface="Calibri" panose="020F0502020204030204" pitchFamily="34" charset="0"/>
              </a:rPr>
              <a:t>Vodovodni priključek 2x</a:t>
            </a:r>
          </a:p>
          <a:p>
            <a:pPr marL="285750" indent="-285750" eaLnBrk="1" hangingPunct="1">
              <a:spcAft>
                <a:spcPts val="300"/>
              </a:spcAft>
              <a:buFont typeface="Arial" panose="020B0604020202020204" pitchFamily="34" charset="0"/>
              <a:buChar char="•"/>
            </a:pPr>
            <a:r>
              <a:rPr lang="sl-SI" altLang="sl-SI" dirty="0">
                <a:latin typeface="Calibri" panose="020F0502020204030204" pitchFamily="34" charset="0"/>
                <a:cs typeface="Calibri" panose="020F0502020204030204" pitchFamily="34" charset="0"/>
              </a:rPr>
              <a:t>Priključek na kanalizacijo 3x (varianta S ali Z)</a:t>
            </a:r>
          </a:p>
          <a:p>
            <a:pPr marL="285750" indent="-285750" eaLnBrk="1" hangingPunct="1">
              <a:spcAft>
                <a:spcPts val="300"/>
              </a:spcAft>
              <a:buFont typeface="Arial" panose="020B0604020202020204" pitchFamily="34" charset="0"/>
              <a:buChar char="•"/>
            </a:pPr>
            <a:r>
              <a:rPr lang="sl-SI" altLang="sl-SI" dirty="0">
                <a:latin typeface="Calibri" panose="020F0502020204030204" pitchFamily="34" charset="0"/>
                <a:cs typeface="Calibri" panose="020F0502020204030204" pitchFamily="34" charset="0"/>
              </a:rPr>
              <a:t>TK priključek (varianta S ali J)</a:t>
            </a:r>
          </a:p>
          <a:p>
            <a:pPr marL="285750" indent="-285750" eaLnBrk="1" hangingPunct="1">
              <a:spcAft>
                <a:spcPts val="300"/>
              </a:spcAft>
              <a:buFont typeface="Arial" panose="020B0604020202020204" pitchFamily="34" charset="0"/>
              <a:buChar char="•"/>
            </a:pPr>
            <a:r>
              <a:rPr lang="sl-SI" altLang="sl-SI" dirty="0">
                <a:latin typeface="Calibri" panose="020F0502020204030204" pitchFamily="34" charset="0"/>
                <a:cs typeface="Calibri" panose="020F0502020204030204" pitchFamily="34" charset="0"/>
              </a:rPr>
              <a:t>Nova TP na J, 2x ELO, izgradnja NN omrežja, </a:t>
            </a:r>
          </a:p>
          <a:p>
            <a:pPr marL="285750" indent="-285750" eaLnBrk="1" hangingPunct="1">
              <a:spcAft>
                <a:spcPts val="300"/>
              </a:spcAft>
              <a:buFont typeface="Arial" panose="020B0604020202020204" pitchFamily="34" charset="0"/>
              <a:buChar char="•"/>
            </a:pPr>
            <a:r>
              <a:rPr lang="sl-SI" altLang="sl-SI" dirty="0">
                <a:latin typeface="Calibri" panose="020F0502020204030204" pitchFamily="34" charset="0"/>
                <a:cs typeface="Calibri" panose="020F0502020204030204" pitchFamily="34" charset="0"/>
              </a:rPr>
              <a:t>Priključek na državno cesto (izdelana prometna študija)</a:t>
            </a:r>
          </a:p>
          <a:p>
            <a:pPr eaLnBrk="1" hangingPunct="1">
              <a:spcAft>
                <a:spcPts val="300"/>
              </a:spcAft>
            </a:pPr>
            <a:r>
              <a:rPr lang="sl-SI" altLang="sl-SI" dirty="0">
                <a:latin typeface="Calibri" panose="020F0502020204030204" pitchFamily="34" charset="0"/>
                <a:cs typeface="Calibri" panose="020F0502020204030204" pitchFamily="34" charset="0"/>
              </a:rPr>
              <a:t>	ali</a:t>
            </a:r>
          </a:p>
          <a:p>
            <a:pPr marL="285750" indent="-285750" eaLnBrk="1" hangingPunct="1">
              <a:spcAft>
                <a:spcPts val="300"/>
              </a:spcAft>
              <a:buFont typeface="Arial" panose="020B0604020202020204" pitchFamily="34" charset="0"/>
              <a:buChar char="•"/>
            </a:pPr>
            <a:r>
              <a:rPr lang="sl-SI" altLang="sl-SI" dirty="0">
                <a:latin typeface="Calibri" panose="020F0502020204030204" pitchFamily="34" charset="0"/>
                <a:cs typeface="Calibri" panose="020F0502020204030204" pitchFamily="34" charset="0"/>
              </a:rPr>
              <a:t>Priključek preko S parcele</a:t>
            </a:r>
          </a:p>
          <a:p>
            <a:pPr marL="285750" indent="-285750" eaLnBrk="1" hangingPunct="1">
              <a:spcAft>
                <a:spcPts val="300"/>
              </a:spcAft>
              <a:buFont typeface="Arial" panose="020B0604020202020204" pitchFamily="34" charset="0"/>
              <a:buChar char="•"/>
            </a:pPr>
            <a:r>
              <a:rPr lang="sl-SI" altLang="sl-SI" dirty="0">
                <a:latin typeface="Calibri" panose="020F0502020204030204" pitchFamily="34" charset="0"/>
                <a:cs typeface="Calibri" panose="020F0502020204030204" pitchFamily="34" charset="0"/>
              </a:rPr>
              <a:t>Priključek na plinovod</a:t>
            </a:r>
          </a:p>
          <a:p>
            <a:pPr marL="285750" indent="-285750" eaLnBrk="1" hangingPunct="1">
              <a:spcAft>
                <a:spcPts val="300"/>
              </a:spcAft>
              <a:buFont typeface="Arial" panose="020B0604020202020204" pitchFamily="34" charset="0"/>
              <a:buChar char="•"/>
            </a:pPr>
            <a:r>
              <a:rPr lang="sl-SI" altLang="sl-SI" dirty="0">
                <a:latin typeface="Calibri" panose="020F0502020204030204" pitchFamily="34" charset="0"/>
                <a:cs typeface="Calibri" panose="020F0502020204030204" pitchFamily="34" charset="0"/>
              </a:rPr>
              <a:t>Ponikovalnice</a:t>
            </a:r>
          </a:p>
          <a:p>
            <a:pPr marL="285750" indent="-285750" eaLnBrk="1" hangingPunct="1">
              <a:spcAft>
                <a:spcPts val="300"/>
              </a:spcAft>
              <a:buFont typeface="Arial" panose="020B0604020202020204" pitchFamily="34" charset="0"/>
              <a:buChar char="•"/>
            </a:pPr>
            <a:r>
              <a:rPr lang="sl-SI" altLang="sl-SI" dirty="0">
                <a:latin typeface="Calibri" panose="020F0502020204030204" pitchFamily="34" charset="0"/>
                <a:cs typeface="Calibri" panose="020F0502020204030204" pitchFamily="34" charset="0"/>
              </a:rPr>
              <a:t>Ogrevanje: toplotne črpalke, plin, sonce ...</a:t>
            </a:r>
          </a:p>
          <a:p>
            <a:pPr marL="285750" indent="-285750" eaLnBrk="1" hangingPunct="1">
              <a:spcAft>
                <a:spcPts val="300"/>
              </a:spcAft>
              <a:buFont typeface="Arial" panose="020B0604020202020204" pitchFamily="34" charset="0"/>
              <a:buChar char="•"/>
            </a:pPr>
            <a:r>
              <a:rPr lang="sl-SI" altLang="sl-SI" dirty="0">
                <a:latin typeface="Calibri" panose="020F0502020204030204" pitchFamily="34" charset="0"/>
                <a:cs typeface="Calibri" panose="020F0502020204030204" pitchFamily="34" charset="0"/>
              </a:rPr>
              <a:t>zbirno mesto za odpadke na GP</a:t>
            </a:r>
          </a:p>
          <a:p>
            <a:pPr marL="285750" indent="-285750" eaLnBrk="1" hangingPunct="1">
              <a:spcAft>
                <a:spcPts val="300"/>
              </a:spcAft>
              <a:buFont typeface="Arial" panose="020B0604020202020204" pitchFamily="34" charset="0"/>
              <a:buChar char="•"/>
            </a:pPr>
            <a:r>
              <a:rPr lang="sl-SI" altLang="sl-SI" dirty="0">
                <a:latin typeface="Calibri" panose="020F0502020204030204" pitchFamily="34" charset="0"/>
                <a:cs typeface="Calibri" panose="020F0502020204030204" pitchFamily="34" charset="0"/>
              </a:rPr>
              <a:t>javna razsvetljava ni predvidena</a:t>
            </a:r>
          </a:p>
        </p:txBody>
      </p:sp>
      <p:pic>
        <p:nvPicPr>
          <p:cNvPr id="7" name="Slika 6">
            <a:extLst>
              <a:ext uri="{FF2B5EF4-FFF2-40B4-BE49-F238E27FC236}">
                <a16:creationId xmlns:a16="http://schemas.microsoft.com/office/drawing/2014/main" id="{6F3B9FE8-16BE-52F6-DA73-E1347AFF68F0}"/>
              </a:ext>
            </a:extLst>
          </p:cNvPr>
          <p:cNvPicPr>
            <a:picLocks noChangeAspect="1"/>
          </p:cNvPicPr>
          <p:nvPr/>
        </p:nvPicPr>
        <p:blipFill>
          <a:blip r:embed="rId3"/>
          <a:stretch>
            <a:fillRect/>
          </a:stretch>
        </p:blipFill>
        <p:spPr>
          <a:xfrm>
            <a:off x="6078840" y="0"/>
            <a:ext cx="6113158" cy="6858000"/>
          </a:xfrm>
          <a:prstGeom prst="rect">
            <a:avLst/>
          </a:prstGeom>
        </p:spPr>
      </p:pic>
    </p:spTree>
    <p:extLst>
      <p:ext uri="{BB962C8B-B14F-4D97-AF65-F5344CB8AC3E}">
        <p14:creationId xmlns:p14="http://schemas.microsoft.com/office/powerpoint/2010/main" val="1490417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460157-06F3-F39C-D827-0BB475D4718D}"/>
            </a:ext>
          </a:extLst>
        </p:cNvPr>
        <p:cNvGrpSpPr/>
        <p:nvPr/>
      </p:nvGrpSpPr>
      <p:grpSpPr>
        <a:xfrm>
          <a:off x="0" y="0"/>
          <a:ext cx="0" cy="0"/>
          <a:chOff x="0" y="0"/>
          <a:chExt cx="0" cy="0"/>
        </a:xfrm>
      </p:grpSpPr>
      <p:sp useBgFill="1">
        <p:nvSpPr>
          <p:cNvPr id="1067" name="Rectangle 1046">
            <a:extLst>
              <a:ext uri="{FF2B5EF4-FFF2-40B4-BE49-F238E27FC236}">
                <a16:creationId xmlns:a16="http://schemas.microsoft.com/office/drawing/2014/main" id="{79FCD1BE-C568-BD9B-4556-FF2079CE0D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48">
            <a:extLst>
              <a:ext uri="{FF2B5EF4-FFF2-40B4-BE49-F238E27FC236}">
                <a16:creationId xmlns:a16="http://schemas.microsoft.com/office/drawing/2014/main" id="{AAB1D726-FE82-12D1-D465-A47A28C05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50">
            <a:extLst>
              <a:ext uri="{FF2B5EF4-FFF2-40B4-BE49-F238E27FC236}">
                <a16:creationId xmlns:a16="http://schemas.microsoft.com/office/drawing/2014/main" id="{9E82EF79-2434-A9BA-5E76-6F2E3581B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1052">
            <a:extLst>
              <a:ext uri="{FF2B5EF4-FFF2-40B4-BE49-F238E27FC236}">
                <a16:creationId xmlns:a16="http://schemas.microsoft.com/office/drawing/2014/main" id="{2CFEDD40-CA0A-6CB2-07A9-3A1975B135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bčina Mengeš">
            <a:extLst>
              <a:ext uri="{FF2B5EF4-FFF2-40B4-BE49-F238E27FC236}">
                <a16:creationId xmlns:a16="http://schemas.microsoft.com/office/drawing/2014/main" id="{CB2D5135-334E-2850-CD86-44AE4664022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5411" y="102252"/>
            <a:ext cx="3300631" cy="12459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9C431B7-D807-5030-551A-E36222D0E67C}"/>
              </a:ext>
            </a:extLst>
          </p:cNvPr>
          <p:cNvSpPr>
            <a:spLocks noChangeArrowheads="1"/>
          </p:cNvSpPr>
          <p:nvPr/>
        </p:nvSpPr>
        <p:spPr bwMode="auto">
          <a:xfrm>
            <a:off x="4064428" y="1521449"/>
            <a:ext cx="43435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r>
              <a:rPr lang="sl-SI" altLang="sl-SI" sz="3600" b="1" dirty="0">
                <a:solidFill>
                  <a:schemeClr val="tx2"/>
                </a:solidFill>
                <a:latin typeface="Calibri" panose="020F0502020204030204" pitchFamily="34" charset="0"/>
                <a:cs typeface="Calibri" panose="020F0502020204030204" pitchFamily="34" charset="0"/>
              </a:rPr>
              <a:t>IDP in vzorčni primeri</a:t>
            </a:r>
            <a:endParaRPr lang="sl-SI" altLang="sl-SI" sz="2000" dirty="0">
              <a:solidFill>
                <a:schemeClr val="tx2"/>
              </a:solidFill>
              <a:latin typeface="Calibri" panose="020F0502020204030204" pitchFamily="34" charset="0"/>
              <a:cs typeface="Calibri" panose="020F0502020204030204" pitchFamily="34" charset="0"/>
            </a:endParaRPr>
          </a:p>
        </p:txBody>
      </p:sp>
      <p:pic>
        <p:nvPicPr>
          <p:cNvPr id="7" name="Slika 6">
            <a:extLst>
              <a:ext uri="{FF2B5EF4-FFF2-40B4-BE49-F238E27FC236}">
                <a16:creationId xmlns:a16="http://schemas.microsoft.com/office/drawing/2014/main" id="{AD050DD7-903F-A159-9C03-815F7E913A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856" y="4143185"/>
            <a:ext cx="3985550" cy="2659109"/>
          </a:xfrm>
          <a:prstGeom prst="rect">
            <a:avLst/>
          </a:prstGeom>
        </p:spPr>
      </p:pic>
      <p:pic>
        <p:nvPicPr>
          <p:cNvPr id="12" name="Slika 11">
            <a:extLst>
              <a:ext uri="{FF2B5EF4-FFF2-40B4-BE49-F238E27FC236}">
                <a16:creationId xmlns:a16="http://schemas.microsoft.com/office/drawing/2014/main" id="{E4B7AB38-4A7E-0101-FA1C-FB42238177E2}"/>
              </a:ext>
            </a:extLst>
          </p:cNvPr>
          <p:cNvPicPr>
            <a:picLocks noChangeAspect="1"/>
          </p:cNvPicPr>
          <p:nvPr/>
        </p:nvPicPr>
        <p:blipFill rotWithShape="1">
          <a:blip r:embed="rId4">
            <a:extLst>
              <a:ext uri="{28A0092B-C50C-407E-A947-70E740481C1C}">
                <a14:useLocalDpi xmlns:a14="http://schemas.microsoft.com/office/drawing/2010/main" val="0"/>
              </a:ext>
            </a:extLst>
          </a:blip>
          <a:srcRect l="9466" t="16645" b="17769"/>
          <a:stretch/>
        </p:blipFill>
        <p:spPr>
          <a:xfrm>
            <a:off x="5790547" y="2113272"/>
            <a:ext cx="6323859" cy="1974207"/>
          </a:xfrm>
          <a:prstGeom prst="rect">
            <a:avLst/>
          </a:prstGeom>
        </p:spPr>
      </p:pic>
      <p:pic>
        <p:nvPicPr>
          <p:cNvPr id="14" name="Slika 13">
            <a:extLst>
              <a:ext uri="{FF2B5EF4-FFF2-40B4-BE49-F238E27FC236}">
                <a16:creationId xmlns:a16="http://schemas.microsoft.com/office/drawing/2014/main" id="{1CC08438-9F20-8A03-4345-5DB92F65F235}"/>
              </a:ext>
            </a:extLst>
          </p:cNvPr>
          <p:cNvPicPr>
            <a:picLocks noChangeAspect="1"/>
          </p:cNvPicPr>
          <p:nvPr/>
        </p:nvPicPr>
        <p:blipFill rotWithShape="1">
          <a:blip r:embed="rId5">
            <a:extLst>
              <a:ext uri="{28A0092B-C50C-407E-A947-70E740481C1C}">
                <a14:useLocalDpi xmlns:a14="http://schemas.microsoft.com/office/drawing/2010/main" val="0"/>
              </a:ext>
            </a:extLst>
          </a:blip>
          <a:srcRect t="4271"/>
          <a:stretch/>
        </p:blipFill>
        <p:spPr>
          <a:xfrm>
            <a:off x="77594" y="2716816"/>
            <a:ext cx="4952720" cy="4141432"/>
          </a:xfrm>
          <a:prstGeom prst="rect">
            <a:avLst/>
          </a:prstGeom>
        </p:spPr>
      </p:pic>
      <p:pic>
        <p:nvPicPr>
          <p:cNvPr id="10" name="Slika 9">
            <a:extLst>
              <a:ext uri="{FF2B5EF4-FFF2-40B4-BE49-F238E27FC236}">
                <a16:creationId xmlns:a16="http://schemas.microsoft.com/office/drawing/2014/main" id="{1036D462-89E6-FC03-A61D-5DDC5085BFA5}"/>
              </a:ext>
            </a:extLst>
          </p:cNvPr>
          <p:cNvPicPr>
            <a:picLocks noChangeAspect="1"/>
          </p:cNvPicPr>
          <p:nvPr/>
        </p:nvPicPr>
        <p:blipFill rotWithShape="1">
          <a:blip r:embed="rId6">
            <a:extLst>
              <a:ext uri="{28A0092B-C50C-407E-A947-70E740481C1C}">
                <a14:useLocalDpi xmlns:a14="http://schemas.microsoft.com/office/drawing/2010/main" val="0"/>
              </a:ext>
            </a:extLst>
          </a:blip>
          <a:srcRect r="8414" b="24970"/>
          <a:stretch/>
        </p:blipFill>
        <p:spPr>
          <a:xfrm>
            <a:off x="4722921" y="4972754"/>
            <a:ext cx="3349841" cy="1829540"/>
          </a:xfrm>
          <a:prstGeom prst="rect">
            <a:avLst/>
          </a:prstGeom>
        </p:spPr>
      </p:pic>
    </p:spTree>
    <p:extLst>
      <p:ext uri="{BB962C8B-B14F-4D97-AF65-F5344CB8AC3E}">
        <p14:creationId xmlns:p14="http://schemas.microsoft.com/office/powerpoint/2010/main" val="324606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3F260-DDD9-AB51-F26C-2FBE5E8B5DB6}"/>
            </a:ext>
          </a:extLst>
        </p:cNvPr>
        <p:cNvGrpSpPr/>
        <p:nvPr/>
      </p:nvGrpSpPr>
      <p:grpSpPr>
        <a:xfrm>
          <a:off x="0" y="0"/>
          <a:ext cx="0" cy="0"/>
          <a:chOff x="0" y="0"/>
          <a:chExt cx="0" cy="0"/>
        </a:xfrm>
      </p:grpSpPr>
      <p:pic>
        <p:nvPicPr>
          <p:cNvPr id="1026" name="Picture 2" descr="Občina Mengeš">
            <a:extLst>
              <a:ext uri="{FF2B5EF4-FFF2-40B4-BE49-F238E27FC236}">
                <a16:creationId xmlns:a16="http://schemas.microsoft.com/office/drawing/2014/main" id="{9595FB37-E3F5-39C1-8932-1502004AB6B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5411" y="102252"/>
            <a:ext cx="3300631" cy="12459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57272B23-EA43-4992-D1E4-47D0ACD07A1C}"/>
              </a:ext>
            </a:extLst>
          </p:cNvPr>
          <p:cNvSpPr>
            <a:spLocks noChangeArrowheads="1"/>
          </p:cNvSpPr>
          <p:nvPr/>
        </p:nvSpPr>
        <p:spPr bwMode="auto">
          <a:xfrm>
            <a:off x="172618" y="1328758"/>
            <a:ext cx="63238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r>
              <a:rPr lang="sl-SI" altLang="sl-SI" sz="3600" b="1" dirty="0">
                <a:solidFill>
                  <a:schemeClr val="tx2"/>
                </a:solidFill>
                <a:latin typeface="Calibri" panose="020F0502020204030204" pitchFamily="34" charset="0"/>
                <a:cs typeface="Calibri" panose="020F0502020204030204" pitchFamily="34" charset="0"/>
              </a:rPr>
              <a:t>Primeri zgrajenih objektov</a:t>
            </a:r>
            <a:endParaRPr lang="sl-SI" altLang="sl-SI" sz="2000" dirty="0">
              <a:solidFill>
                <a:schemeClr val="tx2"/>
              </a:solidFill>
              <a:latin typeface="Calibri" panose="020F0502020204030204" pitchFamily="34" charset="0"/>
              <a:cs typeface="Calibri" panose="020F0502020204030204" pitchFamily="34" charset="0"/>
            </a:endParaRPr>
          </a:p>
        </p:txBody>
      </p:sp>
      <p:pic>
        <p:nvPicPr>
          <p:cNvPr id="3" name="Slika 2">
            <a:extLst>
              <a:ext uri="{FF2B5EF4-FFF2-40B4-BE49-F238E27FC236}">
                <a16:creationId xmlns:a16="http://schemas.microsoft.com/office/drawing/2014/main" id="{5AC3FC12-D458-4213-000A-AD63B7C8150E}"/>
              </a:ext>
            </a:extLst>
          </p:cNvPr>
          <p:cNvPicPr>
            <a:picLocks noChangeAspect="1"/>
          </p:cNvPicPr>
          <p:nvPr/>
        </p:nvPicPr>
        <p:blipFill>
          <a:blip r:embed="rId3"/>
          <a:stretch>
            <a:fillRect/>
          </a:stretch>
        </p:blipFill>
        <p:spPr>
          <a:xfrm>
            <a:off x="172618" y="1872837"/>
            <a:ext cx="6866847" cy="4882911"/>
          </a:xfrm>
          <a:prstGeom prst="rect">
            <a:avLst/>
          </a:prstGeom>
        </p:spPr>
      </p:pic>
      <p:pic>
        <p:nvPicPr>
          <p:cNvPr id="6" name="Slika 5">
            <a:extLst>
              <a:ext uri="{FF2B5EF4-FFF2-40B4-BE49-F238E27FC236}">
                <a16:creationId xmlns:a16="http://schemas.microsoft.com/office/drawing/2014/main" id="{5D6F40DF-D277-BCD8-F7F9-FFB48ED96FEE}"/>
              </a:ext>
            </a:extLst>
          </p:cNvPr>
          <p:cNvPicPr>
            <a:picLocks noChangeAspect="1"/>
          </p:cNvPicPr>
          <p:nvPr/>
        </p:nvPicPr>
        <p:blipFill>
          <a:blip r:embed="rId4"/>
          <a:stretch>
            <a:fillRect/>
          </a:stretch>
        </p:blipFill>
        <p:spPr>
          <a:xfrm>
            <a:off x="7139953" y="129664"/>
            <a:ext cx="4943800" cy="3092100"/>
          </a:xfrm>
          <a:prstGeom prst="rect">
            <a:avLst/>
          </a:prstGeom>
        </p:spPr>
      </p:pic>
      <p:pic>
        <p:nvPicPr>
          <p:cNvPr id="9" name="Slika 8">
            <a:extLst>
              <a:ext uri="{FF2B5EF4-FFF2-40B4-BE49-F238E27FC236}">
                <a16:creationId xmlns:a16="http://schemas.microsoft.com/office/drawing/2014/main" id="{3E9A1A71-BFEE-AA0D-6F21-3C22FA49CA8A}"/>
              </a:ext>
            </a:extLst>
          </p:cNvPr>
          <p:cNvPicPr>
            <a:picLocks noChangeAspect="1"/>
          </p:cNvPicPr>
          <p:nvPr/>
        </p:nvPicPr>
        <p:blipFill>
          <a:blip r:embed="rId5"/>
          <a:stretch>
            <a:fillRect/>
          </a:stretch>
        </p:blipFill>
        <p:spPr>
          <a:xfrm>
            <a:off x="7215786" y="3912810"/>
            <a:ext cx="4867967" cy="2842938"/>
          </a:xfrm>
          <a:prstGeom prst="rect">
            <a:avLst/>
          </a:prstGeom>
        </p:spPr>
      </p:pic>
    </p:spTree>
    <p:extLst>
      <p:ext uri="{BB962C8B-B14F-4D97-AF65-F5344CB8AC3E}">
        <p14:creationId xmlns:p14="http://schemas.microsoft.com/office/powerpoint/2010/main" val="2213130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CF30D2-67B4-FB47-9C16-8F51A4BEE2B2}"/>
            </a:ext>
          </a:extLst>
        </p:cNvPr>
        <p:cNvGrpSpPr/>
        <p:nvPr/>
      </p:nvGrpSpPr>
      <p:grpSpPr>
        <a:xfrm>
          <a:off x="0" y="0"/>
          <a:ext cx="0" cy="0"/>
          <a:chOff x="0" y="0"/>
          <a:chExt cx="0" cy="0"/>
        </a:xfrm>
      </p:grpSpPr>
      <p:sp useBgFill="1">
        <p:nvSpPr>
          <p:cNvPr id="1067" name="Rectangle 1046">
            <a:extLst>
              <a:ext uri="{FF2B5EF4-FFF2-40B4-BE49-F238E27FC236}">
                <a16:creationId xmlns:a16="http://schemas.microsoft.com/office/drawing/2014/main" id="{7FDBFA0E-6796-5E24-9FC4-0470155B99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48">
            <a:extLst>
              <a:ext uri="{FF2B5EF4-FFF2-40B4-BE49-F238E27FC236}">
                <a16:creationId xmlns:a16="http://schemas.microsoft.com/office/drawing/2014/main" id="{314DA85A-0E0C-BF0E-5D64-1A5464D26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50">
            <a:extLst>
              <a:ext uri="{FF2B5EF4-FFF2-40B4-BE49-F238E27FC236}">
                <a16:creationId xmlns:a16="http://schemas.microsoft.com/office/drawing/2014/main" id="{26D98D76-E5DB-A49D-38AB-53446E34A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1052">
            <a:extLst>
              <a:ext uri="{FF2B5EF4-FFF2-40B4-BE49-F238E27FC236}">
                <a16:creationId xmlns:a16="http://schemas.microsoft.com/office/drawing/2014/main" id="{5DF785EB-E950-5EC5-12F4-34C0D80154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bčina Mengeš">
            <a:extLst>
              <a:ext uri="{FF2B5EF4-FFF2-40B4-BE49-F238E27FC236}">
                <a16:creationId xmlns:a16="http://schemas.microsoft.com/office/drawing/2014/main" id="{350E5EA5-445B-E03A-B738-F3EE0330758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5411" y="102252"/>
            <a:ext cx="3300631" cy="12459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B7AF576C-05C6-BBB8-6454-409810E6DA7B}"/>
              </a:ext>
            </a:extLst>
          </p:cNvPr>
          <p:cNvSpPr>
            <a:spLocks noChangeArrowheads="1"/>
          </p:cNvSpPr>
          <p:nvPr/>
        </p:nvSpPr>
        <p:spPr bwMode="auto">
          <a:xfrm>
            <a:off x="4064428" y="899903"/>
            <a:ext cx="43435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r>
              <a:rPr lang="sl-SI" altLang="sl-SI" sz="3600" b="1" dirty="0">
                <a:solidFill>
                  <a:schemeClr val="bg1"/>
                </a:solidFill>
                <a:latin typeface="Calibri" panose="020F0502020204030204" pitchFamily="34" charset="0"/>
                <a:cs typeface="Calibri" panose="020F0502020204030204" pitchFamily="34" charset="0"/>
              </a:rPr>
              <a:t>3D vizualizacija</a:t>
            </a:r>
            <a:endParaRPr lang="sl-SI" altLang="sl-SI" sz="2000" dirty="0">
              <a:solidFill>
                <a:schemeClr val="bg1"/>
              </a:solidFill>
              <a:latin typeface="Calibri" panose="020F0502020204030204" pitchFamily="34" charset="0"/>
              <a:cs typeface="Calibri" panose="020F0502020204030204" pitchFamily="34" charset="0"/>
            </a:endParaRPr>
          </a:p>
        </p:txBody>
      </p:sp>
      <p:pic>
        <p:nvPicPr>
          <p:cNvPr id="2" name="Slika 1">
            <a:extLst>
              <a:ext uri="{FF2B5EF4-FFF2-40B4-BE49-F238E27FC236}">
                <a16:creationId xmlns:a16="http://schemas.microsoft.com/office/drawing/2014/main" id="{7C93BD35-9FFA-C618-8876-925FBE0EE201}"/>
              </a:ext>
            </a:extLst>
          </p:cNvPr>
          <p:cNvPicPr>
            <a:picLocks noChangeAspect="1"/>
          </p:cNvPicPr>
          <p:nvPr/>
        </p:nvPicPr>
        <p:blipFill>
          <a:blip r:embed="rId3"/>
          <a:stretch>
            <a:fillRect/>
          </a:stretch>
        </p:blipFill>
        <p:spPr>
          <a:xfrm>
            <a:off x="1502140" y="1676562"/>
            <a:ext cx="9021645" cy="5079186"/>
          </a:xfrm>
          <a:prstGeom prst="rect">
            <a:avLst/>
          </a:prstGeom>
        </p:spPr>
      </p:pic>
    </p:spTree>
    <p:extLst>
      <p:ext uri="{BB962C8B-B14F-4D97-AF65-F5344CB8AC3E}">
        <p14:creationId xmlns:p14="http://schemas.microsoft.com/office/powerpoint/2010/main" val="2735514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C16DDA-42E8-8B72-9733-40F5474AAA08}"/>
            </a:ext>
          </a:extLst>
        </p:cNvPr>
        <p:cNvGrpSpPr/>
        <p:nvPr/>
      </p:nvGrpSpPr>
      <p:grpSpPr>
        <a:xfrm>
          <a:off x="0" y="0"/>
          <a:ext cx="0" cy="0"/>
          <a:chOff x="0" y="0"/>
          <a:chExt cx="0" cy="0"/>
        </a:xfrm>
      </p:grpSpPr>
      <p:sp useBgFill="1">
        <p:nvSpPr>
          <p:cNvPr id="1067" name="Rectangle 1046">
            <a:extLst>
              <a:ext uri="{FF2B5EF4-FFF2-40B4-BE49-F238E27FC236}">
                <a16:creationId xmlns:a16="http://schemas.microsoft.com/office/drawing/2014/main" id="{1096995E-9C58-0B0D-8673-516FFBE85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48">
            <a:extLst>
              <a:ext uri="{FF2B5EF4-FFF2-40B4-BE49-F238E27FC236}">
                <a16:creationId xmlns:a16="http://schemas.microsoft.com/office/drawing/2014/main" id="{913001D8-806D-9143-1D2B-4FD789718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50">
            <a:extLst>
              <a:ext uri="{FF2B5EF4-FFF2-40B4-BE49-F238E27FC236}">
                <a16:creationId xmlns:a16="http://schemas.microsoft.com/office/drawing/2014/main" id="{935E9174-1A21-5390-3444-557109CD7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1052">
            <a:extLst>
              <a:ext uri="{FF2B5EF4-FFF2-40B4-BE49-F238E27FC236}">
                <a16:creationId xmlns:a16="http://schemas.microsoft.com/office/drawing/2014/main" id="{F3AA23B6-163A-A6CB-57A3-1867DC9CD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bčina Mengeš">
            <a:extLst>
              <a:ext uri="{FF2B5EF4-FFF2-40B4-BE49-F238E27FC236}">
                <a16:creationId xmlns:a16="http://schemas.microsoft.com/office/drawing/2014/main" id="{3E6DE2B9-76A8-A9A1-5259-A1F28EDFC17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5411" y="102252"/>
            <a:ext cx="3300631" cy="1245988"/>
          </a:xfrm>
          <a:prstGeom prst="rect">
            <a:avLst/>
          </a:prstGeom>
          <a:noFill/>
          <a:extLst>
            <a:ext uri="{909E8E84-426E-40DD-AFC4-6F175D3DCCD1}">
              <a14:hiddenFill xmlns:a14="http://schemas.microsoft.com/office/drawing/2010/main">
                <a:solidFill>
                  <a:srgbClr val="FFFFFF"/>
                </a:solidFill>
              </a14:hiddenFill>
            </a:ext>
          </a:extLst>
        </p:spPr>
      </p:pic>
      <p:pic>
        <p:nvPicPr>
          <p:cNvPr id="2" name="Slika 1">
            <a:extLst>
              <a:ext uri="{FF2B5EF4-FFF2-40B4-BE49-F238E27FC236}">
                <a16:creationId xmlns:a16="http://schemas.microsoft.com/office/drawing/2014/main" id="{E816A15C-E6DC-F66D-F87A-47954F84394D}"/>
              </a:ext>
            </a:extLst>
          </p:cNvPr>
          <p:cNvPicPr>
            <a:picLocks noChangeAspect="1"/>
          </p:cNvPicPr>
          <p:nvPr/>
        </p:nvPicPr>
        <p:blipFill>
          <a:blip r:embed="rId3"/>
          <a:stretch>
            <a:fillRect/>
          </a:stretch>
        </p:blipFill>
        <p:spPr>
          <a:xfrm>
            <a:off x="314118" y="1751254"/>
            <a:ext cx="11563760" cy="4928651"/>
          </a:xfrm>
          <a:prstGeom prst="rect">
            <a:avLst/>
          </a:prstGeom>
        </p:spPr>
      </p:pic>
    </p:spTree>
    <p:extLst>
      <p:ext uri="{BB962C8B-B14F-4D97-AF65-F5344CB8AC3E}">
        <p14:creationId xmlns:p14="http://schemas.microsoft.com/office/powerpoint/2010/main" val="1287735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E31D6B-7E55-6ABC-BA62-4737820EB3DD}"/>
            </a:ext>
          </a:extLst>
        </p:cNvPr>
        <p:cNvGrpSpPr/>
        <p:nvPr/>
      </p:nvGrpSpPr>
      <p:grpSpPr>
        <a:xfrm>
          <a:off x="0" y="0"/>
          <a:ext cx="0" cy="0"/>
          <a:chOff x="0" y="0"/>
          <a:chExt cx="0" cy="0"/>
        </a:xfrm>
      </p:grpSpPr>
      <p:sp useBgFill="1">
        <p:nvSpPr>
          <p:cNvPr id="1067" name="Rectangle 1046">
            <a:extLst>
              <a:ext uri="{FF2B5EF4-FFF2-40B4-BE49-F238E27FC236}">
                <a16:creationId xmlns:a16="http://schemas.microsoft.com/office/drawing/2014/main" id="{11E5256D-8192-8F4E-FB5A-89207A191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48">
            <a:extLst>
              <a:ext uri="{FF2B5EF4-FFF2-40B4-BE49-F238E27FC236}">
                <a16:creationId xmlns:a16="http://schemas.microsoft.com/office/drawing/2014/main" id="{9EFCB31B-2C94-34A0-CCCD-F80826685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50">
            <a:extLst>
              <a:ext uri="{FF2B5EF4-FFF2-40B4-BE49-F238E27FC236}">
                <a16:creationId xmlns:a16="http://schemas.microsoft.com/office/drawing/2014/main" id="{0D49830E-6FBD-AD98-35E9-909F9B0FB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1052">
            <a:extLst>
              <a:ext uri="{FF2B5EF4-FFF2-40B4-BE49-F238E27FC236}">
                <a16:creationId xmlns:a16="http://schemas.microsoft.com/office/drawing/2014/main" id="{1243F4E6-C781-545B-51D2-B4E07BDE0D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bčina Mengeš">
            <a:extLst>
              <a:ext uri="{FF2B5EF4-FFF2-40B4-BE49-F238E27FC236}">
                <a16:creationId xmlns:a16="http://schemas.microsoft.com/office/drawing/2014/main" id="{EDC3014B-E0E4-2ECF-B460-B780C1A1D77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5411" y="102252"/>
            <a:ext cx="3300631" cy="1245988"/>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a:extLst>
              <a:ext uri="{FF2B5EF4-FFF2-40B4-BE49-F238E27FC236}">
                <a16:creationId xmlns:a16="http://schemas.microsoft.com/office/drawing/2014/main" id="{C09D3857-AFD6-9109-0F48-A2DB0D5CDC2A}"/>
              </a:ext>
            </a:extLst>
          </p:cNvPr>
          <p:cNvPicPr>
            <a:picLocks noChangeAspect="1"/>
          </p:cNvPicPr>
          <p:nvPr/>
        </p:nvPicPr>
        <p:blipFill>
          <a:blip r:embed="rId3"/>
          <a:srcRect r="575"/>
          <a:stretch>
            <a:fillRect/>
          </a:stretch>
        </p:blipFill>
        <p:spPr>
          <a:xfrm>
            <a:off x="598537" y="2015304"/>
            <a:ext cx="10994922" cy="4400550"/>
          </a:xfrm>
          <a:prstGeom prst="rect">
            <a:avLst/>
          </a:prstGeom>
        </p:spPr>
      </p:pic>
    </p:spTree>
    <p:extLst>
      <p:ext uri="{BB962C8B-B14F-4D97-AF65-F5344CB8AC3E}">
        <p14:creationId xmlns:p14="http://schemas.microsoft.com/office/powerpoint/2010/main" val="2539172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855933-B3BC-88A6-D47C-72D4D32F495E}"/>
            </a:ext>
          </a:extLst>
        </p:cNvPr>
        <p:cNvGrpSpPr/>
        <p:nvPr/>
      </p:nvGrpSpPr>
      <p:grpSpPr>
        <a:xfrm>
          <a:off x="0" y="0"/>
          <a:ext cx="0" cy="0"/>
          <a:chOff x="0" y="0"/>
          <a:chExt cx="0" cy="0"/>
        </a:xfrm>
      </p:grpSpPr>
      <p:sp useBgFill="1">
        <p:nvSpPr>
          <p:cNvPr id="1067" name="Rectangle 1046">
            <a:extLst>
              <a:ext uri="{FF2B5EF4-FFF2-40B4-BE49-F238E27FC236}">
                <a16:creationId xmlns:a16="http://schemas.microsoft.com/office/drawing/2014/main" id="{DD08127C-521A-51D2-2E15-945E9EF47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48">
            <a:extLst>
              <a:ext uri="{FF2B5EF4-FFF2-40B4-BE49-F238E27FC236}">
                <a16:creationId xmlns:a16="http://schemas.microsoft.com/office/drawing/2014/main" id="{44833072-0379-19F1-C24C-069E381BA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50">
            <a:extLst>
              <a:ext uri="{FF2B5EF4-FFF2-40B4-BE49-F238E27FC236}">
                <a16:creationId xmlns:a16="http://schemas.microsoft.com/office/drawing/2014/main" id="{FCE1EB28-4F20-28FD-600F-F89D2D3EC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1052">
            <a:extLst>
              <a:ext uri="{FF2B5EF4-FFF2-40B4-BE49-F238E27FC236}">
                <a16:creationId xmlns:a16="http://schemas.microsoft.com/office/drawing/2014/main" id="{A974577C-E105-0A7C-77B7-CE34FAF6B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bčina Mengeš">
            <a:extLst>
              <a:ext uri="{FF2B5EF4-FFF2-40B4-BE49-F238E27FC236}">
                <a16:creationId xmlns:a16="http://schemas.microsoft.com/office/drawing/2014/main" id="{44169400-52F5-E7C8-72D4-4A588B8AA5B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5411" y="102252"/>
            <a:ext cx="3300631" cy="1245988"/>
          </a:xfrm>
          <a:prstGeom prst="rect">
            <a:avLst/>
          </a:prstGeom>
          <a:noFill/>
          <a:extLst>
            <a:ext uri="{909E8E84-426E-40DD-AFC4-6F175D3DCCD1}">
              <a14:hiddenFill xmlns:a14="http://schemas.microsoft.com/office/drawing/2010/main">
                <a:solidFill>
                  <a:srgbClr val="FFFFFF"/>
                </a:solidFill>
              </a14:hiddenFill>
            </a:ext>
          </a:extLst>
        </p:spPr>
      </p:pic>
      <p:pic>
        <p:nvPicPr>
          <p:cNvPr id="2" name="Slika 1">
            <a:extLst>
              <a:ext uri="{FF2B5EF4-FFF2-40B4-BE49-F238E27FC236}">
                <a16:creationId xmlns:a16="http://schemas.microsoft.com/office/drawing/2014/main" id="{13C2A753-49C2-4E30-2E54-7FCA5BC6CECE}"/>
              </a:ext>
            </a:extLst>
          </p:cNvPr>
          <p:cNvPicPr>
            <a:picLocks noChangeAspect="1"/>
          </p:cNvPicPr>
          <p:nvPr/>
        </p:nvPicPr>
        <p:blipFill>
          <a:blip r:embed="rId3">
            <a:extLst>
              <a:ext uri="{28A0092B-C50C-407E-A947-70E740481C1C}">
                <a14:useLocalDpi xmlns:a14="http://schemas.microsoft.com/office/drawing/2010/main" val="0"/>
              </a:ext>
            </a:extLst>
          </a:blip>
          <a:srcRect t="1624" b="1"/>
          <a:stretch>
            <a:fillRect/>
          </a:stretch>
        </p:blipFill>
        <p:spPr>
          <a:xfrm>
            <a:off x="1325879" y="1574310"/>
            <a:ext cx="9540238" cy="5283938"/>
          </a:xfrm>
          <a:prstGeom prst="rect">
            <a:avLst/>
          </a:prstGeom>
        </p:spPr>
      </p:pic>
    </p:spTree>
    <p:extLst>
      <p:ext uri="{BB962C8B-B14F-4D97-AF65-F5344CB8AC3E}">
        <p14:creationId xmlns:p14="http://schemas.microsoft.com/office/powerpoint/2010/main" val="3207351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C2C881-5FBE-5134-663B-38445DB47270}"/>
            </a:ext>
          </a:extLst>
        </p:cNvPr>
        <p:cNvGrpSpPr/>
        <p:nvPr/>
      </p:nvGrpSpPr>
      <p:grpSpPr>
        <a:xfrm>
          <a:off x="0" y="0"/>
          <a:ext cx="0" cy="0"/>
          <a:chOff x="0" y="0"/>
          <a:chExt cx="0" cy="0"/>
        </a:xfrm>
      </p:grpSpPr>
      <p:sp useBgFill="1">
        <p:nvSpPr>
          <p:cNvPr id="1067" name="Rectangle 1046">
            <a:extLst>
              <a:ext uri="{FF2B5EF4-FFF2-40B4-BE49-F238E27FC236}">
                <a16:creationId xmlns:a16="http://schemas.microsoft.com/office/drawing/2014/main" id="{74A43BF9-C334-8341-DE1E-3A19FCEE0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48">
            <a:extLst>
              <a:ext uri="{FF2B5EF4-FFF2-40B4-BE49-F238E27FC236}">
                <a16:creationId xmlns:a16="http://schemas.microsoft.com/office/drawing/2014/main" id="{F9C59060-BB3D-E9A6-F7EE-5B240F958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50">
            <a:extLst>
              <a:ext uri="{FF2B5EF4-FFF2-40B4-BE49-F238E27FC236}">
                <a16:creationId xmlns:a16="http://schemas.microsoft.com/office/drawing/2014/main" id="{2C275798-EE8F-D8EC-081B-A5E72E33C5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1052">
            <a:extLst>
              <a:ext uri="{FF2B5EF4-FFF2-40B4-BE49-F238E27FC236}">
                <a16:creationId xmlns:a16="http://schemas.microsoft.com/office/drawing/2014/main" id="{F7E3E87D-9542-099C-0F59-C9DA69E2F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bčina Mengeš">
            <a:extLst>
              <a:ext uri="{FF2B5EF4-FFF2-40B4-BE49-F238E27FC236}">
                <a16:creationId xmlns:a16="http://schemas.microsoft.com/office/drawing/2014/main" id="{539B01C9-4755-396F-63FD-6A1D1BBF1BC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5411" y="102252"/>
            <a:ext cx="3300631" cy="1245988"/>
          </a:xfrm>
          <a:prstGeom prst="rect">
            <a:avLst/>
          </a:prstGeom>
          <a:noFill/>
          <a:extLst>
            <a:ext uri="{909E8E84-426E-40DD-AFC4-6F175D3DCCD1}">
              <a14:hiddenFill xmlns:a14="http://schemas.microsoft.com/office/drawing/2010/main">
                <a:solidFill>
                  <a:srgbClr val="FFFFFF"/>
                </a:solidFill>
              </a14:hiddenFill>
            </a:ext>
          </a:extLst>
        </p:spPr>
      </p:pic>
      <p:pic>
        <p:nvPicPr>
          <p:cNvPr id="2" name="Slika 1">
            <a:extLst>
              <a:ext uri="{FF2B5EF4-FFF2-40B4-BE49-F238E27FC236}">
                <a16:creationId xmlns:a16="http://schemas.microsoft.com/office/drawing/2014/main" id="{8D83879C-3A66-D3D5-27BA-8B18872BA7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405042" y="1574310"/>
            <a:ext cx="9381911" cy="5277325"/>
          </a:xfrm>
          <a:prstGeom prst="rect">
            <a:avLst/>
          </a:prstGeom>
        </p:spPr>
      </p:pic>
    </p:spTree>
    <p:extLst>
      <p:ext uri="{BB962C8B-B14F-4D97-AF65-F5344CB8AC3E}">
        <p14:creationId xmlns:p14="http://schemas.microsoft.com/office/powerpoint/2010/main" val="3334048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60157-06F3-F39C-D827-0BB475D4718D}"/>
            </a:ext>
          </a:extLst>
        </p:cNvPr>
        <p:cNvGrpSpPr/>
        <p:nvPr/>
      </p:nvGrpSpPr>
      <p:grpSpPr>
        <a:xfrm>
          <a:off x="0" y="0"/>
          <a:ext cx="0" cy="0"/>
          <a:chOff x="0" y="0"/>
          <a:chExt cx="0" cy="0"/>
        </a:xfrm>
      </p:grpSpPr>
      <p:sp useBgFill="1">
        <p:nvSpPr>
          <p:cNvPr id="1067" name="Rectangle 1046">
            <a:extLst>
              <a:ext uri="{FF2B5EF4-FFF2-40B4-BE49-F238E27FC236}">
                <a16:creationId xmlns:a16="http://schemas.microsoft.com/office/drawing/2014/main" id="{79FCD1BE-C568-BD9B-4556-FF2079CE0D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48">
            <a:extLst>
              <a:ext uri="{FF2B5EF4-FFF2-40B4-BE49-F238E27FC236}">
                <a16:creationId xmlns:a16="http://schemas.microsoft.com/office/drawing/2014/main" id="{AAB1D726-FE82-12D1-D465-A47A28C05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50">
            <a:extLst>
              <a:ext uri="{FF2B5EF4-FFF2-40B4-BE49-F238E27FC236}">
                <a16:creationId xmlns:a16="http://schemas.microsoft.com/office/drawing/2014/main" id="{9E82EF79-2434-A9BA-5E76-6F2E3581B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1052">
            <a:extLst>
              <a:ext uri="{FF2B5EF4-FFF2-40B4-BE49-F238E27FC236}">
                <a16:creationId xmlns:a16="http://schemas.microsoft.com/office/drawing/2014/main" id="{2CFEDD40-CA0A-6CB2-07A9-3A1975B135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bčina Mengeš">
            <a:extLst>
              <a:ext uri="{FF2B5EF4-FFF2-40B4-BE49-F238E27FC236}">
                <a16:creationId xmlns:a16="http://schemas.microsoft.com/office/drawing/2014/main" id="{CB2D5135-334E-2850-CD86-44AE4664022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5411" y="102252"/>
            <a:ext cx="3300631" cy="1245988"/>
          </a:xfrm>
          <a:prstGeom prst="rect">
            <a:avLst/>
          </a:prstGeom>
          <a:noFill/>
          <a:extLst>
            <a:ext uri="{909E8E84-426E-40DD-AFC4-6F175D3DCCD1}">
              <a14:hiddenFill xmlns:a14="http://schemas.microsoft.com/office/drawing/2010/main">
                <a:solidFill>
                  <a:srgbClr val="FFFFFF"/>
                </a:solidFill>
              </a14:hiddenFill>
            </a:ext>
          </a:extLst>
        </p:spPr>
      </p:pic>
      <p:pic>
        <p:nvPicPr>
          <p:cNvPr id="9" name="Slika 8">
            <a:extLst>
              <a:ext uri="{FF2B5EF4-FFF2-40B4-BE49-F238E27FC236}">
                <a16:creationId xmlns:a16="http://schemas.microsoft.com/office/drawing/2014/main" id="{B8C6A163-8E3E-8180-7A9C-FF6A2FDDC7AB}"/>
              </a:ext>
            </a:extLst>
          </p:cNvPr>
          <p:cNvPicPr>
            <a:picLocks noChangeAspect="1"/>
          </p:cNvPicPr>
          <p:nvPr/>
        </p:nvPicPr>
        <p:blipFill rotWithShape="1">
          <a:blip r:embed="rId3"/>
          <a:srcRect t="16229"/>
          <a:stretch/>
        </p:blipFill>
        <p:spPr>
          <a:xfrm>
            <a:off x="0" y="1574310"/>
            <a:ext cx="12192000" cy="5283690"/>
          </a:xfrm>
          <a:prstGeom prst="rect">
            <a:avLst/>
          </a:prstGeom>
        </p:spPr>
      </p:pic>
      <p:pic>
        <p:nvPicPr>
          <p:cNvPr id="11" name="Slika 10">
            <a:extLst>
              <a:ext uri="{FF2B5EF4-FFF2-40B4-BE49-F238E27FC236}">
                <a16:creationId xmlns:a16="http://schemas.microsoft.com/office/drawing/2014/main" id="{87A3980E-269A-8336-1B2B-B938A80A6034}"/>
              </a:ext>
            </a:extLst>
          </p:cNvPr>
          <p:cNvPicPr>
            <a:picLocks noChangeAspect="1"/>
          </p:cNvPicPr>
          <p:nvPr/>
        </p:nvPicPr>
        <p:blipFill rotWithShape="1">
          <a:blip r:embed="rId4"/>
          <a:srcRect l="7506" t="5698" r="12838" b="14109"/>
          <a:stretch/>
        </p:blipFill>
        <p:spPr>
          <a:xfrm>
            <a:off x="7453423" y="1948653"/>
            <a:ext cx="4738577" cy="4909347"/>
          </a:xfrm>
          <a:prstGeom prst="rect">
            <a:avLst/>
          </a:prstGeom>
        </p:spPr>
      </p:pic>
    </p:spTree>
    <p:extLst>
      <p:ext uri="{BB962C8B-B14F-4D97-AF65-F5344CB8AC3E}">
        <p14:creationId xmlns:p14="http://schemas.microsoft.com/office/powerpoint/2010/main" val="1461882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60157-06F3-F39C-D827-0BB475D4718D}"/>
            </a:ext>
          </a:extLst>
        </p:cNvPr>
        <p:cNvGrpSpPr/>
        <p:nvPr/>
      </p:nvGrpSpPr>
      <p:grpSpPr>
        <a:xfrm>
          <a:off x="0" y="0"/>
          <a:ext cx="0" cy="0"/>
          <a:chOff x="0" y="0"/>
          <a:chExt cx="0" cy="0"/>
        </a:xfrm>
      </p:grpSpPr>
      <p:sp useBgFill="1">
        <p:nvSpPr>
          <p:cNvPr id="1067" name="Rectangle 1046">
            <a:extLst>
              <a:ext uri="{FF2B5EF4-FFF2-40B4-BE49-F238E27FC236}">
                <a16:creationId xmlns:a16="http://schemas.microsoft.com/office/drawing/2014/main" id="{79FCD1BE-C568-BD9B-4556-FF2079CE0D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48">
            <a:extLst>
              <a:ext uri="{FF2B5EF4-FFF2-40B4-BE49-F238E27FC236}">
                <a16:creationId xmlns:a16="http://schemas.microsoft.com/office/drawing/2014/main" id="{AAB1D726-FE82-12D1-D465-A47A28C05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50">
            <a:extLst>
              <a:ext uri="{FF2B5EF4-FFF2-40B4-BE49-F238E27FC236}">
                <a16:creationId xmlns:a16="http://schemas.microsoft.com/office/drawing/2014/main" id="{9E82EF79-2434-A9BA-5E76-6F2E3581B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1052">
            <a:extLst>
              <a:ext uri="{FF2B5EF4-FFF2-40B4-BE49-F238E27FC236}">
                <a16:creationId xmlns:a16="http://schemas.microsoft.com/office/drawing/2014/main" id="{2CFEDD40-CA0A-6CB2-07A9-3A1975B135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bčina Mengeš">
            <a:extLst>
              <a:ext uri="{FF2B5EF4-FFF2-40B4-BE49-F238E27FC236}">
                <a16:creationId xmlns:a16="http://schemas.microsoft.com/office/drawing/2014/main" id="{CB2D5135-334E-2850-CD86-44AE4664022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5411" y="102252"/>
            <a:ext cx="3300631" cy="12459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AFEAA7BD-3A7A-B84D-B573-F54AAFBAED54}"/>
              </a:ext>
            </a:extLst>
          </p:cNvPr>
          <p:cNvSpPr>
            <a:spLocks noChangeArrowheads="1"/>
          </p:cNvSpPr>
          <p:nvPr/>
        </p:nvSpPr>
        <p:spPr bwMode="auto">
          <a:xfrm>
            <a:off x="856058" y="2862218"/>
            <a:ext cx="1046761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buFont typeface="Wingdings" panose="05000000000000000000" pitchFamily="2" charset="2"/>
              <a:buChar char="§"/>
            </a:pPr>
            <a:r>
              <a:rPr lang="sl-SI" altLang="sl-SI" sz="3600" dirty="0">
                <a:solidFill>
                  <a:schemeClr val="tx2"/>
                </a:solidFill>
                <a:latin typeface="Calibri" panose="020F0502020204030204" pitchFamily="34" charset="0"/>
                <a:cs typeface="Calibri" panose="020F0502020204030204" pitchFamily="34" charset="0"/>
              </a:rPr>
              <a:t> predmet urejanja z OPPN ME 51 in pravna podlaga</a:t>
            </a:r>
          </a:p>
          <a:p>
            <a:pPr eaLnBrk="1" hangingPunct="1">
              <a:buFont typeface="Wingdings" panose="05000000000000000000" pitchFamily="2" charset="2"/>
              <a:buChar char="§"/>
            </a:pPr>
            <a:endParaRPr lang="sl-SI" altLang="sl-SI" sz="3600" dirty="0">
              <a:solidFill>
                <a:schemeClr val="tx2"/>
              </a:solidFill>
              <a:latin typeface="Calibri" panose="020F0502020204030204" pitchFamily="34" charset="0"/>
              <a:cs typeface="Calibri" panose="020F0502020204030204" pitchFamily="34" charset="0"/>
            </a:endParaRPr>
          </a:p>
          <a:p>
            <a:pPr eaLnBrk="1" hangingPunct="1">
              <a:buFont typeface="Wingdings" panose="05000000000000000000" pitchFamily="2" charset="2"/>
              <a:buChar char="§"/>
            </a:pPr>
            <a:r>
              <a:rPr lang="sl-SI" altLang="sl-SI" sz="3600" dirty="0">
                <a:solidFill>
                  <a:schemeClr val="tx2"/>
                </a:solidFill>
                <a:latin typeface="Calibri" panose="020F0502020204030204" pitchFamily="34" charset="0"/>
                <a:cs typeface="Calibri" panose="020F0502020204030204" pitchFamily="34" charset="0"/>
              </a:rPr>
              <a:t> postopek priprave OPPN ME 51</a:t>
            </a:r>
          </a:p>
          <a:p>
            <a:pPr eaLnBrk="1" hangingPunct="1">
              <a:buFont typeface="Wingdings" panose="05000000000000000000" pitchFamily="2" charset="2"/>
              <a:buChar char="§"/>
            </a:pPr>
            <a:endParaRPr lang="sl-SI" altLang="sl-SI" sz="3600" dirty="0">
              <a:solidFill>
                <a:schemeClr val="tx2"/>
              </a:solidFill>
              <a:latin typeface="Calibri" panose="020F0502020204030204" pitchFamily="34" charset="0"/>
              <a:cs typeface="Calibri" panose="020F0502020204030204" pitchFamily="34" charset="0"/>
            </a:endParaRPr>
          </a:p>
          <a:p>
            <a:pPr eaLnBrk="1" hangingPunct="1">
              <a:buFont typeface="Wingdings" panose="05000000000000000000" pitchFamily="2" charset="2"/>
              <a:buChar char="§"/>
            </a:pPr>
            <a:r>
              <a:rPr lang="sl-SI" altLang="sl-SI" sz="3600" dirty="0">
                <a:solidFill>
                  <a:schemeClr val="tx2"/>
                </a:solidFill>
                <a:latin typeface="Calibri" panose="020F0502020204030204" pitchFamily="34" charset="0"/>
                <a:cs typeface="Calibri" panose="020F0502020204030204" pitchFamily="34" charset="0"/>
              </a:rPr>
              <a:t> vsebina  OPPN ME 51</a:t>
            </a:r>
            <a:endParaRPr lang="en-GB" altLang="sl-SI" sz="3200"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045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60157-06F3-F39C-D827-0BB475D4718D}"/>
            </a:ext>
          </a:extLst>
        </p:cNvPr>
        <p:cNvGrpSpPr/>
        <p:nvPr/>
      </p:nvGrpSpPr>
      <p:grpSpPr>
        <a:xfrm>
          <a:off x="0" y="0"/>
          <a:ext cx="0" cy="0"/>
          <a:chOff x="0" y="0"/>
          <a:chExt cx="0" cy="0"/>
        </a:xfrm>
      </p:grpSpPr>
      <p:sp useBgFill="1">
        <p:nvSpPr>
          <p:cNvPr id="1067" name="Rectangle 1046">
            <a:extLst>
              <a:ext uri="{FF2B5EF4-FFF2-40B4-BE49-F238E27FC236}">
                <a16:creationId xmlns:a16="http://schemas.microsoft.com/office/drawing/2014/main" id="{79FCD1BE-C568-BD9B-4556-FF2079CE0D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48">
            <a:extLst>
              <a:ext uri="{FF2B5EF4-FFF2-40B4-BE49-F238E27FC236}">
                <a16:creationId xmlns:a16="http://schemas.microsoft.com/office/drawing/2014/main" id="{AAB1D726-FE82-12D1-D465-A47A28C05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50">
            <a:extLst>
              <a:ext uri="{FF2B5EF4-FFF2-40B4-BE49-F238E27FC236}">
                <a16:creationId xmlns:a16="http://schemas.microsoft.com/office/drawing/2014/main" id="{9E82EF79-2434-A9BA-5E76-6F2E3581B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1052">
            <a:extLst>
              <a:ext uri="{FF2B5EF4-FFF2-40B4-BE49-F238E27FC236}">
                <a16:creationId xmlns:a16="http://schemas.microsoft.com/office/drawing/2014/main" id="{2CFEDD40-CA0A-6CB2-07A9-3A1975B135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bčina Mengeš">
            <a:extLst>
              <a:ext uri="{FF2B5EF4-FFF2-40B4-BE49-F238E27FC236}">
                <a16:creationId xmlns:a16="http://schemas.microsoft.com/office/drawing/2014/main" id="{CB2D5135-334E-2850-CD86-44AE4664022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5411" y="102252"/>
            <a:ext cx="3300631" cy="12459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9C431B7-D807-5030-551A-E36222D0E67C}"/>
              </a:ext>
            </a:extLst>
          </p:cNvPr>
          <p:cNvSpPr>
            <a:spLocks noChangeArrowheads="1"/>
          </p:cNvSpPr>
          <p:nvPr/>
        </p:nvSpPr>
        <p:spPr bwMode="auto">
          <a:xfrm>
            <a:off x="1523998" y="1655276"/>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sl-SI" altLang="sl-SI" sz="3600" b="1" dirty="0">
                <a:solidFill>
                  <a:schemeClr val="tx2"/>
                </a:solidFill>
                <a:latin typeface="Calibri" panose="020F0502020204030204" pitchFamily="34" charset="0"/>
                <a:cs typeface="Calibri" panose="020F0502020204030204" pitchFamily="34" charset="0"/>
              </a:rPr>
              <a:t>PREDMET UREJANJA Z OPPN</a:t>
            </a:r>
            <a:endParaRPr lang="en-GB" altLang="sl-SI" sz="3600" b="1" dirty="0">
              <a:solidFill>
                <a:schemeClr val="tx2"/>
              </a:solidFill>
              <a:latin typeface="Calibri" panose="020F0502020204030204" pitchFamily="34" charset="0"/>
              <a:cs typeface="Calibri" panose="020F0502020204030204" pitchFamily="34" charset="0"/>
            </a:endParaRPr>
          </a:p>
        </p:txBody>
      </p:sp>
      <p:sp>
        <p:nvSpPr>
          <p:cNvPr id="5" name="Rectangle 3">
            <a:extLst>
              <a:ext uri="{FF2B5EF4-FFF2-40B4-BE49-F238E27FC236}">
                <a16:creationId xmlns:a16="http://schemas.microsoft.com/office/drawing/2014/main" id="{AFEAA7BD-3A7A-B84D-B573-F54AAFBAED54}"/>
              </a:ext>
            </a:extLst>
          </p:cNvPr>
          <p:cNvSpPr>
            <a:spLocks noChangeArrowheads="1"/>
          </p:cNvSpPr>
          <p:nvPr/>
        </p:nvSpPr>
        <p:spPr bwMode="auto">
          <a:xfrm>
            <a:off x="305411" y="2661308"/>
            <a:ext cx="11940362"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r>
              <a:rPr lang="sl-SI" altLang="sl-SI" sz="2800" b="1" dirty="0">
                <a:latin typeface="Calibri" panose="020F0502020204030204" pitchFamily="34" charset="0"/>
                <a:cs typeface="Calibri" panose="020F0502020204030204" pitchFamily="34" charset="0"/>
              </a:rPr>
              <a:t>Namen priprave:</a:t>
            </a:r>
          </a:p>
          <a:p>
            <a:pPr eaLnBrk="1" hangingPunct="1">
              <a:buFont typeface="Wingdings" panose="05000000000000000000" pitchFamily="2" charset="2"/>
              <a:buChar char="§"/>
            </a:pPr>
            <a:r>
              <a:rPr lang="sl-SI" altLang="sl-SI" sz="2800" dirty="0">
                <a:latin typeface="Calibri" panose="020F0502020204030204" pitchFamily="34" charset="0"/>
                <a:cs typeface="Calibri" panose="020F0502020204030204" pitchFamily="34" charset="0"/>
              </a:rPr>
              <a:t> izvedba nove parcelacije,</a:t>
            </a:r>
          </a:p>
          <a:p>
            <a:pPr eaLnBrk="1" hangingPunct="1">
              <a:buFont typeface="Wingdings" panose="05000000000000000000" pitchFamily="2" charset="2"/>
              <a:buChar char="§"/>
            </a:pPr>
            <a:r>
              <a:rPr lang="sl-SI" altLang="sl-SI" sz="2800" dirty="0">
                <a:latin typeface="Calibri" panose="020F0502020204030204" pitchFamily="34" charset="0"/>
                <a:cs typeface="Calibri" panose="020F0502020204030204" pitchFamily="34" charset="0"/>
              </a:rPr>
              <a:t> gradnja trgovskih objektov,</a:t>
            </a:r>
          </a:p>
          <a:p>
            <a:pPr eaLnBrk="1" hangingPunct="1">
              <a:buFont typeface="Wingdings" panose="05000000000000000000" pitchFamily="2" charset="2"/>
              <a:buChar char="§"/>
            </a:pPr>
            <a:r>
              <a:rPr lang="sl-SI" altLang="sl-SI" sz="2800" dirty="0">
                <a:latin typeface="Calibri" panose="020F0502020204030204" pitchFamily="34" charset="0"/>
                <a:cs typeface="Calibri" panose="020F0502020204030204" pitchFamily="34" charset="0"/>
              </a:rPr>
              <a:t> ureditev parkirišča pred stavbami,</a:t>
            </a:r>
          </a:p>
          <a:p>
            <a:pPr eaLnBrk="1" hangingPunct="1">
              <a:buFont typeface="Wingdings" panose="05000000000000000000" pitchFamily="2" charset="2"/>
              <a:buChar char="§"/>
            </a:pPr>
            <a:r>
              <a:rPr lang="sl-SI" altLang="sl-SI" sz="2800" dirty="0">
                <a:latin typeface="Calibri" panose="020F0502020204030204" pitchFamily="34" charset="0"/>
                <a:cs typeface="Calibri" panose="020F0502020204030204" pitchFamily="34" charset="0"/>
              </a:rPr>
              <a:t> gradnjo gospodarske infrastrukture</a:t>
            </a:r>
          </a:p>
          <a:p>
            <a:pPr eaLnBrk="1" hangingPunct="1">
              <a:buFont typeface="Wingdings" panose="05000000000000000000" pitchFamily="2" charset="2"/>
              <a:buChar char="§"/>
            </a:pPr>
            <a:endParaRPr lang="sl-SI" altLang="sl-SI" sz="2800" dirty="0">
              <a:latin typeface="Calibri" panose="020F0502020204030204" pitchFamily="34" charset="0"/>
              <a:cs typeface="Calibri" panose="020F0502020204030204" pitchFamily="34" charset="0"/>
            </a:endParaRPr>
          </a:p>
          <a:p>
            <a:pPr eaLnBrk="1" hangingPunct="1"/>
            <a:r>
              <a:rPr lang="sl-SI" altLang="sl-SI" sz="2800" b="1" dirty="0">
                <a:latin typeface="Calibri" panose="020F0502020204030204" pitchFamily="34" charset="0"/>
                <a:cs typeface="Calibri" panose="020F0502020204030204" pitchFamily="34" charset="0"/>
              </a:rPr>
              <a:t>Razlog</a:t>
            </a:r>
            <a:r>
              <a:rPr lang="sl-SI" altLang="sl-SI" sz="2800" dirty="0">
                <a:latin typeface="Calibri" panose="020F0502020204030204" pitchFamily="34" charset="0"/>
                <a:cs typeface="Calibri" panose="020F0502020204030204" pitchFamily="34" charset="0"/>
              </a:rPr>
              <a:t> za pripravo OPPN je pobuda investitorja </a:t>
            </a:r>
            <a:r>
              <a:rPr lang="sl-SI" sz="2800" dirty="0">
                <a:latin typeface="Calibri" panose="020F0502020204030204" pitchFamily="34" charset="0"/>
                <a:cs typeface="Calibri" panose="020F0502020204030204" pitchFamily="34" charset="0"/>
              </a:rPr>
              <a:t>GPR inženiring d.o.o</a:t>
            </a:r>
            <a:r>
              <a:rPr lang="sl-SI" altLang="sl-SI" sz="28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67939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460157-06F3-F39C-D827-0BB475D4718D}"/>
            </a:ext>
          </a:extLst>
        </p:cNvPr>
        <p:cNvGrpSpPr/>
        <p:nvPr/>
      </p:nvGrpSpPr>
      <p:grpSpPr>
        <a:xfrm>
          <a:off x="0" y="0"/>
          <a:ext cx="0" cy="0"/>
          <a:chOff x="0" y="0"/>
          <a:chExt cx="0" cy="0"/>
        </a:xfrm>
      </p:grpSpPr>
      <p:sp useBgFill="1">
        <p:nvSpPr>
          <p:cNvPr id="1067" name="Rectangle 1046">
            <a:extLst>
              <a:ext uri="{FF2B5EF4-FFF2-40B4-BE49-F238E27FC236}">
                <a16:creationId xmlns:a16="http://schemas.microsoft.com/office/drawing/2014/main" id="{79FCD1BE-C568-BD9B-4556-FF2079CE0D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48">
            <a:extLst>
              <a:ext uri="{FF2B5EF4-FFF2-40B4-BE49-F238E27FC236}">
                <a16:creationId xmlns:a16="http://schemas.microsoft.com/office/drawing/2014/main" id="{AAB1D726-FE82-12D1-D465-A47A28C05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50">
            <a:extLst>
              <a:ext uri="{FF2B5EF4-FFF2-40B4-BE49-F238E27FC236}">
                <a16:creationId xmlns:a16="http://schemas.microsoft.com/office/drawing/2014/main" id="{9E82EF79-2434-A9BA-5E76-6F2E3581B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1052">
            <a:extLst>
              <a:ext uri="{FF2B5EF4-FFF2-40B4-BE49-F238E27FC236}">
                <a16:creationId xmlns:a16="http://schemas.microsoft.com/office/drawing/2014/main" id="{2CFEDD40-CA0A-6CB2-07A9-3A1975B135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bčina Mengeš">
            <a:extLst>
              <a:ext uri="{FF2B5EF4-FFF2-40B4-BE49-F238E27FC236}">
                <a16:creationId xmlns:a16="http://schemas.microsoft.com/office/drawing/2014/main" id="{CB2D5135-334E-2850-CD86-44AE4664022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5411" y="102252"/>
            <a:ext cx="3300631" cy="12459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9C431B7-D807-5030-551A-E36222D0E67C}"/>
              </a:ext>
            </a:extLst>
          </p:cNvPr>
          <p:cNvSpPr>
            <a:spLocks noChangeArrowheads="1"/>
          </p:cNvSpPr>
          <p:nvPr/>
        </p:nvSpPr>
        <p:spPr bwMode="auto">
          <a:xfrm>
            <a:off x="1523998" y="1655276"/>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r>
              <a:rPr lang="sl-SI" altLang="sl-SI" sz="3600" b="1" dirty="0">
                <a:solidFill>
                  <a:schemeClr val="tx2"/>
                </a:solidFill>
                <a:latin typeface="Calibri" panose="020F0502020204030204" pitchFamily="34" charset="0"/>
                <a:cs typeface="Calibri" panose="020F0502020204030204" pitchFamily="34" charset="0"/>
              </a:rPr>
              <a:t>VSEBINA OPPN: </a:t>
            </a:r>
            <a:r>
              <a:rPr lang="sl-SI" altLang="sl-SI" sz="3600" dirty="0">
                <a:solidFill>
                  <a:schemeClr val="tx2"/>
                </a:solidFill>
                <a:latin typeface="Calibri" panose="020F0502020204030204" pitchFamily="34" charset="0"/>
                <a:cs typeface="Calibri" panose="020F0502020204030204" pitchFamily="34" charset="0"/>
              </a:rPr>
              <a:t>urejanje dela EUP ME 51</a:t>
            </a:r>
            <a:endParaRPr lang="sl-SI" altLang="sl-SI" sz="2000" dirty="0">
              <a:solidFill>
                <a:schemeClr val="tx2"/>
              </a:solidFill>
              <a:latin typeface="Calibri" panose="020F0502020204030204" pitchFamily="34" charset="0"/>
              <a:cs typeface="Calibri" panose="020F0502020204030204" pitchFamily="34" charset="0"/>
            </a:endParaRPr>
          </a:p>
        </p:txBody>
      </p:sp>
      <p:pic>
        <p:nvPicPr>
          <p:cNvPr id="6" name="Slika 5">
            <a:extLst>
              <a:ext uri="{FF2B5EF4-FFF2-40B4-BE49-F238E27FC236}">
                <a16:creationId xmlns:a16="http://schemas.microsoft.com/office/drawing/2014/main" id="{B6293A65-C9D9-E78A-F87B-9D20A7BCBF58}"/>
              </a:ext>
            </a:extLst>
          </p:cNvPr>
          <p:cNvPicPr>
            <a:picLocks noChangeAspect="1"/>
          </p:cNvPicPr>
          <p:nvPr/>
        </p:nvPicPr>
        <p:blipFill rotWithShape="1">
          <a:blip r:embed="rId3"/>
          <a:srcRect t="2635" b="3908"/>
          <a:stretch/>
        </p:blipFill>
        <p:spPr>
          <a:xfrm>
            <a:off x="466146" y="2336162"/>
            <a:ext cx="5564201" cy="4482301"/>
          </a:xfrm>
          <a:prstGeom prst="rect">
            <a:avLst/>
          </a:prstGeom>
        </p:spPr>
      </p:pic>
      <p:pic>
        <p:nvPicPr>
          <p:cNvPr id="9" name="Slika 8">
            <a:extLst>
              <a:ext uri="{FF2B5EF4-FFF2-40B4-BE49-F238E27FC236}">
                <a16:creationId xmlns:a16="http://schemas.microsoft.com/office/drawing/2014/main" id="{2D2FEA9F-0242-773A-311D-CD1FA1AA866F}"/>
              </a:ext>
            </a:extLst>
          </p:cNvPr>
          <p:cNvPicPr>
            <a:picLocks noChangeAspect="1"/>
          </p:cNvPicPr>
          <p:nvPr/>
        </p:nvPicPr>
        <p:blipFill rotWithShape="1">
          <a:blip r:embed="rId4"/>
          <a:srcRect l="1672" t="2947" r="12586" b="1490"/>
          <a:stretch/>
        </p:blipFill>
        <p:spPr>
          <a:xfrm>
            <a:off x="6161655" y="2335542"/>
            <a:ext cx="5695503" cy="4483540"/>
          </a:xfrm>
          <a:prstGeom prst="rect">
            <a:avLst/>
          </a:prstGeom>
        </p:spPr>
      </p:pic>
    </p:spTree>
    <p:extLst>
      <p:ext uri="{BB962C8B-B14F-4D97-AF65-F5344CB8AC3E}">
        <p14:creationId xmlns:p14="http://schemas.microsoft.com/office/powerpoint/2010/main" val="2963124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60157-06F3-F39C-D827-0BB475D4718D}"/>
            </a:ext>
          </a:extLst>
        </p:cNvPr>
        <p:cNvGrpSpPr/>
        <p:nvPr/>
      </p:nvGrpSpPr>
      <p:grpSpPr>
        <a:xfrm>
          <a:off x="0" y="0"/>
          <a:ext cx="0" cy="0"/>
          <a:chOff x="0" y="0"/>
          <a:chExt cx="0" cy="0"/>
        </a:xfrm>
      </p:grpSpPr>
      <p:sp useBgFill="1">
        <p:nvSpPr>
          <p:cNvPr id="1067" name="Rectangle 1046">
            <a:extLst>
              <a:ext uri="{FF2B5EF4-FFF2-40B4-BE49-F238E27FC236}">
                <a16:creationId xmlns:a16="http://schemas.microsoft.com/office/drawing/2014/main" id="{79FCD1BE-C568-BD9B-4556-FF2079CE0D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48">
            <a:extLst>
              <a:ext uri="{FF2B5EF4-FFF2-40B4-BE49-F238E27FC236}">
                <a16:creationId xmlns:a16="http://schemas.microsoft.com/office/drawing/2014/main" id="{AAB1D726-FE82-12D1-D465-A47A28C05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50">
            <a:extLst>
              <a:ext uri="{FF2B5EF4-FFF2-40B4-BE49-F238E27FC236}">
                <a16:creationId xmlns:a16="http://schemas.microsoft.com/office/drawing/2014/main" id="{9E82EF79-2434-A9BA-5E76-6F2E3581B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1052">
            <a:extLst>
              <a:ext uri="{FF2B5EF4-FFF2-40B4-BE49-F238E27FC236}">
                <a16:creationId xmlns:a16="http://schemas.microsoft.com/office/drawing/2014/main" id="{2CFEDD40-CA0A-6CB2-07A9-3A1975B135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bčina Mengeš">
            <a:extLst>
              <a:ext uri="{FF2B5EF4-FFF2-40B4-BE49-F238E27FC236}">
                <a16:creationId xmlns:a16="http://schemas.microsoft.com/office/drawing/2014/main" id="{CB2D5135-334E-2850-CD86-44AE4664022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5411" y="102252"/>
            <a:ext cx="3300631" cy="12459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9C431B7-D807-5030-551A-E36222D0E67C}"/>
              </a:ext>
            </a:extLst>
          </p:cNvPr>
          <p:cNvSpPr>
            <a:spLocks noChangeArrowheads="1"/>
          </p:cNvSpPr>
          <p:nvPr/>
        </p:nvSpPr>
        <p:spPr bwMode="auto">
          <a:xfrm>
            <a:off x="-1524000" y="179145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sl-SI" altLang="sl-SI" sz="3600" b="1" dirty="0">
                <a:solidFill>
                  <a:schemeClr val="tx2"/>
                </a:solidFill>
                <a:latin typeface="Calibri" panose="020F0502020204030204" pitchFamily="34" charset="0"/>
                <a:cs typeface="Calibri" panose="020F0502020204030204" pitchFamily="34" charset="0"/>
              </a:rPr>
              <a:t>PRAVNA PODLAGA ZA OPPN</a:t>
            </a:r>
          </a:p>
        </p:txBody>
      </p:sp>
      <p:sp>
        <p:nvSpPr>
          <p:cNvPr id="5" name="Rectangle 3">
            <a:extLst>
              <a:ext uri="{FF2B5EF4-FFF2-40B4-BE49-F238E27FC236}">
                <a16:creationId xmlns:a16="http://schemas.microsoft.com/office/drawing/2014/main" id="{AFEAA7BD-3A7A-B84D-B573-F54AAFBAED54}"/>
              </a:ext>
            </a:extLst>
          </p:cNvPr>
          <p:cNvSpPr>
            <a:spLocks noChangeArrowheads="1"/>
          </p:cNvSpPr>
          <p:nvPr/>
        </p:nvSpPr>
        <p:spPr bwMode="auto">
          <a:xfrm>
            <a:off x="-3" y="2691722"/>
            <a:ext cx="8293398" cy="389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Aft>
                <a:spcPts val="600"/>
              </a:spcAft>
            </a:pPr>
            <a:r>
              <a:rPr lang="sl-SI" altLang="sl-SI" sz="3200" b="1" dirty="0">
                <a:latin typeface="Calibri" panose="020F0502020204030204" pitchFamily="34" charset="0"/>
                <a:cs typeface="Calibri" panose="020F0502020204030204" pitchFamily="34" charset="0"/>
              </a:rPr>
              <a:t>OPN Občine Mengeš določa</a:t>
            </a:r>
            <a:r>
              <a:rPr lang="sl-SI" altLang="sl-SI" sz="3200" dirty="0">
                <a:latin typeface="Calibri" panose="020F0502020204030204" pitchFamily="34" charset="0"/>
                <a:cs typeface="Calibri" panose="020F0502020204030204" pitchFamily="34" charset="0"/>
              </a:rPr>
              <a:t>:</a:t>
            </a:r>
          </a:p>
          <a:p>
            <a:pPr marL="457200" indent="-457200" eaLnBrk="1" hangingPunct="1">
              <a:spcAft>
                <a:spcPts val="300"/>
              </a:spcAft>
              <a:buFont typeface="Arial" panose="020B0604020202020204" pitchFamily="34" charset="0"/>
              <a:buChar char="•"/>
            </a:pPr>
            <a:r>
              <a:rPr lang="pt-BR" altLang="sl-SI" sz="2800" dirty="0">
                <a:latin typeface="Calibri" panose="020F0502020204030204" pitchFamily="34" charset="0"/>
                <a:cs typeface="Calibri" panose="020F0502020204030204" pitchFamily="34" charset="0"/>
              </a:rPr>
              <a:t>da se za </a:t>
            </a:r>
            <a:r>
              <a:rPr lang="sl-SI" altLang="sl-SI" sz="2800" dirty="0">
                <a:latin typeface="Calibri" panose="020F0502020204030204" pitchFamily="34" charset="0"/>
                <a:cs typeface="Calibri" panose="020F0502020204030204" pitchFamily="34" charset="0"/>
              </a:rPr>
              <a:t>ME 51 </a:t>
            </a:r>
            <a:r>
              <a:rPr lang="pt-BR" altLang="sl-SI" sz="2800" dirty="0">
                <a:latin typeface="Calibri" panose="020F0502020204030204" pitchFamily="34" charset="0"/>
                <a:cs typeface="Calibri" panose="020F0502020204030204" pitchFamily="34" charset="0"/>
              </a:rPr>
              <a:t>izdela OPPN</a:t>
            </a:r>
            <a:endParaRPr lang="sl-SI" altLang="sl-SI" sz="2800" dirty="0">
              <a:latin typeface="Calibri" panose="020F0502020204030204" pitchFamily="34" charset="0"/>
              <a:cs typeface="Calibri" panose="020F0502020204030204" pitchFamily="34" charset="0"/>
            </a:endParaRPr>
          </a:p>
          <a:p>
            <a:pPr marL="457200" indent="-457200">
              <a:spcAft>
                <a:spcPts val="300"/>
              </a:spcAft>
              <a:buFont typeface="Arial" panose="020B0604020202020204" pitchFamily="34" charset="0"/>
              <a:buChar char="•"/>
            </a:pPr>
            <a:r>
              <a:rPr lang="sl-SI" altLang="sl-SI" sz="2800" dirty="0">
                <a:latin typeface="Calibri" panose="020F0502020204030204" pitchFamily="34" charset="0"/>
                <a:cs typeface="Calibri" panose="020F0502020204030204" pitchFamily="34" charset="0"/>
              </a:rPr>
              <a:t>namenska raba BD – </a:t>
            </a:r>
            <a:r>
              <a:rPr lang="sl-SI" sz="2800" dirty="0">
                <a:effectLst/>
                <a:latin typeface="Calibri" panose="020F0502020204030204" pitchFamily="34" charset="0"/>
                <a:ea typeface="Times New Roman" panose="02020603050405020304" pitchFamily="18" charset="0"/>
                <a:cs typeface="Calibri" panose="020F0502020204030204" pitchFamily="34" charset="0"/>
              </a:rPr>
              <a:t>površine drugih območij namenjena zlasti, nakupovalnim centrom</a:t>
            </a:r>
          </a:p>
          <a:p>
            <a:pPr>
              <a:spcAft>
                <a:spcPts val="300"/>
              </a:spcAft>
            </a:pPr>
            <a:r>
              <a:rPr lang="sl-SI" altLang="sl-SI" sz="3200" b="1" dirty="0">
                <a:latin typeface="Calibri" panose="020F0502020204030204" pitchFamily="34" charset="0"/>
                <a:cs typeface="Calibri" panose="020F0502020204030204" pitchFamily="34" charset="0"/>
              </a:rPr>
              <a:t>Zakon o urejanju prostora – ZUreP-3</a:t>
            </a:r>
            <a:r>
              <a:rPr lang="sl-SI" altLang="sl-SI" sz="3200" dirty="0">
                <a:latin typeface="Calibri" panose="020F0502020204030204" pitchFamily="34" charset="0"/>
                <a:cs typeface="Calibri" panose="020F0502020204030204" pitchFamily="34" charset="0"/>
              </a:rPr>
              <a:t>:</a:t>
            </a:r>
            <a:endParaRPr lang="sl-SI" altLang="sl-SI" sz="2800" dirty="0">
              <a:latin typeface="Calibri" panose="020F0502020204030204" pitchFamily="34" charset="0"/>
              <a:cs typeface="Calibri" panose="020F0502020204030204" pitchFamily="34" charset="0"/>
            </a:endParaRPr>
          </a:p>
          <a:p>
            <a:pPr marL="457200" indent="-457200" eaLnBrk="1" hangingPunct="1">
              <a:spcAft>
                <a:spcPts val="300"/>
              </a:spcAft>
              <a:buFont typeface="Arial" panose="020B0604020202020204" pitchFamily="34" charset="0"/>
              <a:buChar char="•"/>
            </a:pPr>
            <a:r>
              <a:rPr lang="sl-SI" altLang="sl-SI" sz="2800" dirty="0">
                <a:latin typeface="Calibri" panose="020F0502020204030204" pitchFamily="34" charset="0"/>
                <a:cs typeface="Calibri" panose="020F0502020204030204" pitchFamily="34" charset="0"/>
              </a:rPr>
              <a:t>126. čl.: OPPN se pripravi za območja, za katera je z OPN predvidena njegova priprava</a:t>
            </a:r>
          </a:p>
          <a:p>
            <a:pPr marL="457200" indent="-457200" eaLnBrk="1" hangingPunct="1">
              <a:spcAft>
                <a:spcPts val="300"/>
              </a:spcAft>
              <a:buFont typeface="Arial" panose="020B0604020202020204" pitchFamily="34" charset="0"/>
              <a:buChar char="•"/>
            </a:pPr>
            <a:r>
              <a:rPr lang="sl-SI" altLang="sl-SI" sz="2800" dirty="0">
                <a:latin typeface="Calibri" panose="020F0502020204030204" pitchFamily="34" charset="0"/>
                <a:cs typeface="Calibri" panose="020F0502020204030204" pitchFamily="34" charset="0"/>
              </a:rPr>
              <a:t>129. čl.: postopek priprave OPPN</a:t>
            </a:r>
          </a:p>
        </p:txBody>
      </p:sp>
      <p:pic>
        <p:nvPicPr>
          <p:cNvPr id="6" name="Slika 5">
            <a:extLst>
              <a:ext uri="{FF2B5EF4-FFF2-40B4-BE49-F238E27FC236}">
                <a16:creationId xmlns:a16="http://schemas.microsoft.com/office/drawing/2014/main" id="{924C29FE-2A3A-C38F-2BDE-D8CC26351E8D}"/>
              </a:ext>
            </a:extLst>
          </p:cNvPr>
          <p:cNvPicPr>
            <a:picLocks noChangeAspect="1"/>
          </p:cNvPicPr>
          <p:nvPr/>
        </p:nvPicPr>
        <p:blipFill rotWithShape="1">
          <a:blip r:embed="rId3"/>
          <a:srcRect t="2635" b="3908"/>
          <a:stretch/>
        </p:blipFill>
        <p:spPr>
          <a:xfrm>
            <a:off x="7963786" y="1655276"/>
            <a:ext cx="4228213" cy="3406081"/>
          </a:xfrm>
          <a:prstGeom prst="rect">
            <a:avLst/>
          </a:prstGeom>
        </p:spPr>
      </p:pic>
    </p:spTree>
    <p:extLst>
      <p:ext uri="{BB962C8B-B14F-4D97-AF65-F5344CB8AC3E}">
        <p14:creationId xmlns:p14="http://schemas.microsoft.com/office/powerpoint/2010/main" val="523905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60157-06F3-F39C-D827-0BB475D4718D}"/>
            </a:ext>
          </a:extLst>
        </p:cNvPr>
        <p:cNvGrpSpPr/>
        <p:nvPr/>
      </p:nvGrpSpPr>
      <p:grpSpPr>
        <a:xfrm>
          <a:off x="0" y="0"/>
          <a:ext cx="0" cy="0"/>
          <a:chOff x="0" y="0"/>
          <a:chExt cx="0" cy="0"/>
        </a:xfrm>
      </p:grpSpPr>
      <p:sp useBgFill="1">
        <p:nvSpPr>
          <p:cNvPr id="1067" name="Rectangle 1046">
            <a:extLst>
              <a:ext uri="{FF2B5EF4-FFF2-40B4-BE49-F238E27FC236}">
                <a16:creationId xmlns:a16="http://schemas.microsoft.com/office/drawing/2014/main" id="{79FCD1BE-C568-BD9B-4556-FF2079CE0D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48">
            <a:extLst>
              <a:ext uri="{FF2B5EF4-FFF2-40B4-BE49-F238E27FC236}">
                <a16:creationId xmlns:a16="http://schemas.microsoft.com/office/drawing/2014/main" id="{AAB1D726-FE82-12D1-D465-A47A28C05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50">
            <a:extLst>
              <a:ext uri="{FF2B5EF4-FFF2-40B4-BE49-F238E27FC236}">
                <a16:creationId xmlns:a16="http://schemas.microsoft.com/office/drawing/2014/main" id="{9E82EF79-2434-A9BA-5E76-6F2E3581B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1052">
            <a:extLst>
              <a:ext uri="{FF2B5EF4-FFF2-40B4-BE49-F238E27FC236}">
                <a16:creationId xmlns:a16="http://schemas.microsoft.com/office/drawing/2014/main" id="{2CFEDD40-CA0A-6CB2-07A9-3A1975B135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bčina Mengeš">
            <a:extLst>
              <a:ext uri="{FF2B5EF4-FFF2-40B4-BE49-F238E27FC236}">
                <a16:creationId xmlns:a16="http://schemas.microsoft.com/office/drawing/2014/main" id="{CB2D5135-334E-2850-CD86-44AE4664022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5411" y="102252"/>
            <a:ext cx="3300631" cy="12459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9C431B7-D807-5030-551A-E36222D0E67C}"/>
              </a:ext>
            </a:extLst>
          </p:cNvPr>
          <p:cNvSpPr>
            <a:spLocks noChangeArrowheads="1"/>
          </p:cNvSpPr>
          <p:nvPr/>
        </p:nvSpPr>
        <p:spPr bwMode="auto">
          <a:xfrm>
            <a:off x="1611326" y="150680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sl-SI" altLang="sl-SI" sz="3600" b="1" dirty="0">
                <a:latin typeface="Calibri" panose="020F0502020204030204" pitchFamily="34" charset="0"/>
                <a:cs typeface="Calibri" panose="020F0502020204030204" pitchFamily="34" charset="0"/>
              </a:rPr>
              <a:t>DOSEDANJI POTEK OPPN po ZUreP-3</a:t>
            </a:r>
          </a:p>
        </p:txBody>
      </p:sp>
      <p:sp>
        <p:nvSpPr>
          <p:cNvPr id="2" name="Rectangle 2">
            <a:extLst>
              <a:ext uri="{FF2B5EF4-FFF2-40B4-BE49-F238E27FC236}">
                <a16:creationId xmlns:a16="http://schemas.microsoft.com/office/drawing/2014/main" id="{C246A643-3002-19FA-80D5-D22082E166B4}"/>
              </a:ext>
            </a:extLst>
          </p:cNvPr>
          <p:cNvSpPr>
            <a:spLocks noChangeArrowheads="1"/>
          </p:cNvSpPr>
          <p:nvPr/>
        </p:nvSpPr>
        <p:spPr bwMode="auto">
          <a:xfrm>
            <a:off x="808701" y="2273259"/>
            <a:ext cx="4571374" cy="352425"/>
          </a:xfrm>
          <a:prstGeom prst="roundRect">
            <a:avLst/>
          </a:prstGeom>
          <a:solidFill>
            <a:schemeClr val="accent1">
              <a:lumMod val="40000"/>
              <a:lumOff val="60000"/>
            </a:schemeClr>
          </a:solidFill>
          <a:ln w="9360" cap="sq">
            <a:solidFill>
              <a:srgbClr val="000000"/>
            </a:solidFill>
            <a:miter lim="800000"/>
            <a:headEnd/>
            <a:tailEnd/>
          </a:ln>
          <a:effectLst>
            <a:outerShdw dist="20160" dir="5400000" algn="ctr" rotWithShape="0">
              <a:srgbClr val="000000">
                <a:alpha val="38034"/>
              </a:srgbClr>
            </a:outerShdw>
          </a:effectLst>
        </p:spPr>
        <p:txBody>
          <a:bodyPr wrap="none" lIns="90000" tIns="46800" rIns="90000" bIns="46800"/>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sl-SI" sz="1600" dirty="0">
                <a:solidFill>
                  <a:srgbClr val="000000"/>
                </a:solidFill>
                <a:latin typeface="Calibri" panose="020F0502020204030204" pitchFamily="34" charset="0"/>
                <a:ea typeface="Microsoft YaHei" charset="-122"/>
                <a:cs typeface="Calibri" panose="020F0502020204030204" pitchFamily="34" charset="0"/>
              </a:rPr>
              <a:t>Okt. 2023: POBUDA investitorja za začetek postopka</a:t>
            </a:r>
          </a:p>
        </p:txBody>
      </p:sp>
      <p:sp>
        <p:nvSpPr>
          <p:cNvPr id="6" name="Rectangle 5">
            <a:extLst>
              <a:ext uri="{FF2B5EF4-FFF2-40B4-BE49-F238E27FC236}">
                <a16:creationId xmlns:a16="http://schemas.microsoft.com/office/drawing/2014/main" id="{030D1876-E816-6B4C-901B-9E58310E3951}"/>
              </a:ext>
            </a:extLst>
          </p:cNvPr>
          <p:cNvSpPr>
            <a:spLocks noChangeArrowheads="1"/>
          </p:cNvSpPr>
          <p:nvPr/>
        </p:nvSpPr>
        <p:spPr bwMode="auto">
          <a:xfrm>
            <a:off x="807030" y="4921065"/>
            <a:ext cx="2495550" cy="398462"/>
          </a:xfrm>
          <a:prstGeom prst="roundRect">
            <a:avLst/>
          </a:prstGeom>
          <a:solidFill>
            <a:schemeClr val="accent1">
              <a:lumMod val="40000"/>
              <a:lumOff val="60000"/>
            </a:schemeClr>
          </a:solidFill>
          <a:ln w="9360" cap="sq">
            <a:solidFill>
              <a:srgbClr val="000000"/>
            </a:solidFill>
            <a:miter lim="800000"/>
            <a:headEnd/>
            <a:tailEnd/>
          </a:ln>
          <a:effectLst>
            <a:outerShdw dist="20160" dir="5400000" algn="ctr" rotWithShape="0">
              <a:srgbClr val="000000">
                <a:alpha val="38034"/>
              </a:srgbClr>
            </a:outerShdw>
          </a:effectLst>
        </p:spPr>
        <p:txBody>
          <a:bodyPr wrap="none" lIns="90000" tIns="46800" rIns="90000" bIns="46800"/>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SI" sz="1600" dirty="0">
                <a:solidFill>
                  <a:srgbClr val="000000"/>
                </a:solidFill>
                <a:latin typeface="Calibri" panose="020F0502020204030204" pitchFamily="34" charset="0"/>
                <a:ea typeface="Microsoft YaHei" charset="-122"/>
                <a:cs typeface="Calibri" panose="020F0502020204030204" pitchFamily="34" charset="0"/>
              </a:rPr>
              <a:t>Maj 2024: osnutek OPPN</a:t>
            </a:r>
          </a:p>
        </p:txBody>
      </p:sp>
      <p:sp>
        <p:nvSpPr>
          <p:cNvPr id="7" name="Rectangle 2">
            <a:extLst>
              <a:ext uri="{FF2B5EF4-FFF2-40B4-BE49-F238E27FC236}">
                <a16:creationId xmlns:a16="http://schemas.microsoft.com/office/drawing/2014/main" id="{D58E9AF6-B928-62BB-FED5-5885F4BC475C}"/>
              </a:ext>
            </a:extLst>
          </p:cNvPr>
          <p:cNvSpPr>
            <a:spLocks noChangeArrowheads="1"/>
          </p:cNvSpPr>
          <p:nvPr/>
        </p:nvSpPr>
        <p:spPr bwMode="auto">
          <a:xfrm>
            <a:off x="807695" y="3632627"/>
            <a:ext cx="5720319" cy="352425"/>
          </a:xfrm>
          <a:prstGeom prst="roundRect">
            <a:avLst/>
          </a:prstGeom>
          <a:solidFill>
            <a:schemeClr val="accent1">
              <a:lumMod val="40000"/>
              <a:lumOff val="60000"/>
            </a:schemeClr>
          </a:solidFill>
          <a:ln w="9360" cap="sq">
            <a:solidFill>
              <a:srgbClr val="000000"/>
            </a:solidFill>
            <a:miter lim="800000"/>
            <a:headEnd/>
            <a:tailEnd/>
          </a:ln>
          <a:effectLst>
            <a:outerShdw dist="20160" dir="5400000" algn="ctr" rotWithShape="0">
              <a:srgbClr val="000000">
                <a:alpha val="38034"/>
              </a:srgbClr>
            </a:outerShdw>
          </a:effectLst>
        </p:spPr>
        <p:txBody>
          <a:bodyPr wrap="none" lIns="90000" tIns="46800" rIns="90000" bIns="46800"/>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SI" sz="1600" dirty="0">
                <a:solidFill>
                  <a:srgbClr val="000000"/>
                </a:solidFill>
                <a:latin typeface="Calibri" panose="020F0502020204030204" pitchFamily="34" charset="0"/>
                <a:ea typeface="Microsoft YaHei" charset="-122"/>
                <a:cs typeface="Calibri" panose="020F0502020204030204" pitchFamily="34" charset="0"/>
              </a:rPr>
              <a:t>dec. 2023:  sklep o pripravi OPPN, objava v uradnem vestniku</a:t>
            </a:r>
          </a:p>
        </p:txBody>
      </p:sp>
      <p:sp>
        <p:nvSpPr>
          <p:cNvPr id="8" name="Rectangle 5">
            <a:extLst>
              <a:ext uri="{FF2B5EF4-FFF2-40B4-BE49-F238E27FC236}">
                <a16:creationId xmlns:a16="http://schemas.microsoft.com/office/drawing/2014/main" id="{9D0595F2-A65F-BD4D-4279-4E890171619C}"/>
              </a:ext>
            </a:extLst>
          </p:cNvPr>
          <p:cNvSpPr>
            <a:spLocks noChangeArrowheads="1"/>
          </p:cNvSpPr>
          <p:nvPr/>
        </p:nvSpPr>
        <p:spPr bwMode="auto">
          <a:xfrm>
            <a:off x="807030" y="5909381"/>
            <a:ext cx="3602500" cy="396875"/>
          </a:xfrm>
          <a:prstGeom prst="roundRect">
            <a:avLst/>
          </a:prstGeom>
          <a:solidFill>
            <a:schemeClr val="accent1">
              <a:lumMod val="40000"/>
              <a:lumOff val="60000"/>
            </a:schemeClr>
          </a:solidFill>
          <a:ln w="9360" cap="sq">
            <a:solidFill>
              <a:srgbClr val="000000"/>
            </a:solidFill>
            <a:miter lim="800000"/>
            <a:headEnd/>
            <a:tailEnd/>
          </a:ln>
          <a:effectLst>
            <a:outerShdw dist="20160" dir="5400000" algn="ctr" rotWithShape="0">
              <a:srgbClr val="000000">
                <a:alpha val="38034"/>
              </a:srgbClr>
            </a:outerShdw>
          </a:effectLst>
        </p:spPr>
        <p:txBody>
          <a:bodyPr wrap="none" lIns="90000" tIns="46800" rIns="90000" bIns="46800"/>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SI" sz="1600" dirty="0">
                <a:solidFill>
                  <a:srgbClr val="000000"/>
                </a:solidFill>
                <a:latin typeface="Calibri" panose="020F0502020204030204" pitchFamily="34" charset="0"/>
                <a:ea typeface="Microsoft YaHei" charset="-122"/>
                <a:cs typeface="Calibri" panose="020F0502020204030204" pitchFamily="34" charset="0"/>
              </a:rPr>
              <a:t>Junij 2024: dopolnjeni osnutek OPPN</a:t>
            </a:r>
          </a:p>
        </p:txBody>
      </p:sp>
      <p:sp>
        <p:nvSpPr>
          <p:cNvPr id="11" name="Rectangle 9">
            <a:extLst>
              <a:ext uri="{FF2B5EF4-FFF2-40B4-BE49-F238E27FC236}">
                <a16:creationId xmlns:a16="http://schemas.microsoft.com/office/drawing/2014/main" id="{3AED110E-ACC0-024E-BE7F-8E349D64450F}"/>
              </a:ext>
            </a:extLst>
          </p:cNvPr>
          <p:cNvSpPr>
            <a:spLocks noChangeArrowheads="1"/>
          </p:cNvSpPr>
          <p:nvPr/>
        </p:nvSpPr>
        <p:spPr bwMode="auto">
          <a:xfrm>
            <a:off x="8516679" y="4929619"/>
            <a:ext cx="2293842" cy="352425"/>
          </a:xfrm>
          <a:prstGeom prst="wedgeRectCallout">
            <a:avLst>
              <a:gd name="adj1" fmla="val -269410"/>
              <a:gd name="adj2" fmla="val 6459"/>
            </a:avLst>
          </a:prstGeom>
          <a:solidFill>
            <a:schemeClr val="accent1">
              <a:lumMod val="20000"/>
              <a:lumOff val="80000"/>
            </a:schemeClr>
          </a:solidFill>
          <a:ln w="9360" cap="sq">
            <a:solidFill>
              <a:srgbClr val="000000"/>
            </a:solidFill>
            <a:miter lim="800000"/>
            <a:headEnd/>
            <a:tailEnd/>
          </a:ln>
          <a:effectLst>
            <a:outerShdw dist="20160" dir="5400000" algn="ctr" rotWithShape="0">
              <a:srgbClr val="000000">
                <a:alpha val="38034"/>
              </a:srgbClr>
            </a:outerShdw>
          </a:effectLst>
        </p:spPr>
        <p:txBody>
          <a:bodyPr wrap="none" lIns="90000" tIns="46800" rIns="90000" bIns="46800"/>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sl-SI" sz="1600" dirty="0">
                <a:solidFill>
                  <a:srgbClr val="000000"/>
                </a:solidFill>
                <a:latin typeface="Calibri" panose="020F0502020204030204" pitchFamily="34" charset="0"/>
                <a:cs typeface="Calibri" panose="020F0502020204030204" pitchFamily="34" charset="0"/>
              </a:rPr>
              <a:t>Izdelava</a:t>
            </a:r>
            <a:r>
              <a:rPr lang="sl-SI" sz="1400" dirty="0">
                <a:solidFill>
                  <a:srgbClr val="000000"/>
                </a:solidFill>
                <a:latin typeface="Tahoma" pitchFamily="34" charset="0"/>
                <a:cs typeface="Tahoma" pitchFamily="34" charset="0"/>
              </a:rPr>
              <a:t> prometne študije</a:t>
            </a:r>
          </a:p>
        </p:txBody>
      </p:sp>
      <p:sp>
        <p:nvSpPr>
          <p:cNvPr id="13" name="Rectangle 8">
            <a:extLst>
              <a:ext uri="{FF2B5EF4-FFF2-40B4-BE49-F238E27FC236}">
                <a16:creationId xmlns:a16="http://schemas.microsoft.com/office/drawing/2014/main" id="{68F90FB1-C143-D72F-6A07-7372DB00A7D1}"/>
              </a:ext>
            </a:extLst>
          </p:cNvPr>
          <p:cNvSpPr>
            <a:spLocks noChangeArrowheads="1"/>
          </p:cNvSpPr>
          <p:nvPr/>
        </p:nvSpPr>
        <p:spPr bwMode="auto">
          <a:xfrm>
            <a:off x="807030" y="6385632"/>
            <a:ext cx="2716212" cy="390525"/>
          </a:xfrm>
          <a:prstGeom prst="rect">
            <a:avLst/>
          </a:prstGeom>
          <a:solidFill>
            <a:srgbClr val="FFFF00"/>
          </a:solidFill>
          <a:ln w="9360" cap="sq">
            <a:solidFill>
              <a:srgbClr val="000000"/>
            </a:solidFill>
            <a:miter lim="800000"/>
            <a:headEnd/>
            <a:tailEnd/>
          </a:ln>
          <a:effectLst>
            <a:outerShdw dist="20160" dir="5400000" algn="ctr" rotWithShape="0">
              <a:srgbClr val="000000">
                <a:alpha val="38033"/>
              </a:srgbClr>
            </a:outerShdw>
          </a:effectLst>
        </p:spPr>
        <p:txBody>
          <a:bodyPr wrap="none" lIns="90000" tIns="46800" rIns="90000" bIns="46800"/>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sl-SI" altLang="en-US" b="1" dirty="0">
                <a:solidFill>
                  <a:srgbClr val="000000"/>
                </a:solidFill>
                <a:latin typeface="Calibri" panose="020F0502020204030204" pitchFamily="34" charset="0"/>
                <a:ea typeface="Microsoft YaHei" pitchFamily="34" charset="-122"/>
                <a:cs typeface="Calibri" panose="020F0502020204030204" pitchFamily="34" charset="0"/>
              </a:rPr>
              <a:t>19. jun. 2024: seja OS</a:t>
            </a:r>
          </a:p>
        </p:txBody>
      </p:sp>
      <p:sp>
        <p:nvSpPr>
          <p:cNvPr id="17" name="Rectangle 2">
            <a:extLst>
              <a:ext uri="{FF2B5EF4-FFF2-40B4-BE49-F238E27FC236}">
                <a16:creationId xmlns:a16="http://schemas.microsoft.com/office/drawing/2014/main" id="{E4AC6229-DF25-3611-3EF5-7315E577CFB7}"/>
              </a:ext>
            </a:extLst>
          </p:cNvPr>
          <p:cNvSpPr>
            <a:spLocks noChangeArrowheads="1"/>
          </p:cNvSpPr>
          <p:nvPr/>
        </p:nvSpPr>
        <p:spPr bwMode="auto">
          <a:xfrm>
            <a:off x="1053457" y="3180660"/>
            <a:ext cx="5720319" cy="352425"/>
          </a:xfrm>
          <a:prstGeom prst="roundRect">
            <a:avLst/>
          </a:prstGeom>
          <a:solidFill>
            <a:schemeClr val="accent1">
              <a:lumMod val="20000"/>
              <a:lumOff val="80000"/>
            </a:schemeClr>
          </a:solidFill>
          <a:ln w="9360" cap="sq">
            <a:solidFill>
              <a:srgbClr val="000000"/>
            </a:solidFill>
            <a:miter lim="800000"/>
            <a:headEnd/>
            <a:tailEnd/>
          </a:ln>
          <a:effectLst>
            <a:outerShdw dist="20160" dir="5400000" algn="ctr" rotWithShape="0">
              <a:srgbClr val="000000">
                <a:alpha val="38034"/>
              </a:srgbClr>
            </a:outerShdw>
          </a:effectLst>
        </p:spPr>
        <p:txBody>
          <a:bodyPr wrap="none" lIns="90000" tIns="46800" rIns="90000" bIns="46800"/>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SI" sz="1600" dirty="0">
                <a:solidFill>
                  <a:srgbClr val="000000"/>
                </a:solidFill>
                <a:latin typeface="Calibri" panose="020F0502020204030204" pitchFamily="34" charset="0"/>
                <a:ea typeface="Microsoft YaHei" charset="-122"/>
                <a:cs typeface="Calibri" panose="020F0502020204030204" pitchFamily="34" charset="0"/>
              </a:rPr>
              <a:t>dec. 2023:  mnenje ZRSVN- CPVO za OPPN ME 51 </a:t>
            </a:r>
            <a:r>
              <a:rPr lang="sl-SI" b="1" u="sng" dirty="0">
                <a:solidFill>
                  <a:srgbClr val="000000"/>
                </a:solidFill>
                <a:latin typeface="Calibri" panose="020F0502020204030204" pitchFamily="34" charset="0"/>
                <a:ea typeface="Microsoft YaHei" charset="-122"/>
                <a:cs typeface="Calibri" panose="020F0502020204030204" pitchFamily="34" charset="0"/>
              </a:rPr>
              <a:t>ni treba izvesti</a:t>
            </a:r>
          </a:p>
        </p:txBody>
      </p:sp>
      <p:sp>
        <p:nvSpPr>
          <p:cNvPr id="18" name="Oval Callout 20">
            <a:extLst>
              <a:ext uri="{FF2B5EF4-FFF2-40B4-BE49-F238E27FC236}">
                <a16:creationId xmlns:a16="http://schemas.microsoft.com/office/drawing/2014/main" id="{40D097BD-553A-3D44-E91E-516619432252}"/>
              </a:ext>
            </a:extLst>
          </p:cNvPr>
          <p:cNvSpPr/>
          <p:nvPr/>
        </p:nvSpPr>
        <p:spPr bwMode="auto">
          <a:xfrm>
            <a:off x="9077892" y="2069116"/>
            <a:ext cx="3005563" cy="1651000"/>
          </a:xfrm>
          <a:prstGeom prst="wedgeEllipseCallout">
            <a:avLst>
              <a:gd name="adj1" fmla="val -161659"/>
              <a:gd name="adj2" fmla="val -621"/>
            </a:avLst>
          </a:prstGeom>
          <a:noFill/>
          <a:ln w="9525" cap="flat" cmpd="sng" algn="ctr">
            <a:solidFill>
              <a:schemeClr val="tx1">
                <a:lumMod val="75000"/>
                <a:lumOff val="25000"/>
              </a:schemeClr>
            </a:solidFill>
            <a:prstDash val="solid"/>
            <a:round/>
            <a:headEnd type="none" w="med" len="med"/>
            <a:tailEnd type="none" w="med" len="med"/>
          </a:ln>
          <a:effectLst/>
        </p:spPr>
        <p:txBody>
          <a:bodyPr wrap="none"/>
          <a:lstStyle/>
          <a:p>
            <a:pPr algn="ctr">
              <a:defRPr/>
            </a:pPr>
            <a:r>
              <a:rPr lang="sl-SI" sz="1600" dirty="0">
                <a:solidFill>
                  <a:schemeClr val="tx1">
                    <a:lumMod val="65000"/>
                    <a:lumOff val="35000"/>
                  </a:schemeClr>
                </a:solidFill>
                <a:latin typeface="Calibri" panose="020F0502020204030204" pitchFamily="34" charset="0"/>
                <a:cs typeface="Calibri" panose="020F0502020204030204" pitchFamily="34" charset="0"/>
              </a:rPr>
              <a:t>Namen </a:t>
            </a:r>
            <a:r>
              <a:rPr lang="sl-SI" sz="1600" dirty="0" err="1">
                <a:solidFill>
                  <a:schemeClr val="tx1">
                    <a:lumMod val="65000"/>
                    <a:lumOff val="35000"/>
                  </a:schemeClr>
                </a:solidFill>
                <a:latin typeface="Calibri" panose="020F0502020204030204" pitchFamily="34" charset="0"/>
                <a:cs typeface="Calibri" panose="020F0502020204030204" pitchFamily="34" charset="0"/>
              </a:rPr>
              <a:t>CPVO</a:t>
            </a:r>
            <a:r>
              <a:rPr lang="sl-SI" sz="1600" dirty="0">
                <a:solidFill>
                  <a:schemeClr val="tx1">
                    <a:lumMod val="65000"/>
                    <a:lumOff val="35000"/>
                  </a:schemeClr>
                </a:solidFill>
                <a:latin typeface="Calibri" panose="020F0502020204030204" pitchFamily="34" charset="0"/>
                <a:cs typeface="Calibri" panose="020F0502020204030204" pitchFamily="34" charset="0"/>
              </a:rPr>
              <a:t> je preprečiti </a:t>
            </a:r>
          </a:p>
          <a:p>
            <a:pPr algn="ctr">
              <a:defRPr/>
            </a:pPr>
            <a:r>
              <a:rPr lang="sl-SI" sz="1600" dirty="0">
                <a:solidFill>
                  <a:schemeClr val="tx1">
                    <a:lumMod val="65000"/>
                    <a:lumOff val="35000"/>
                  </a:schemeClr>
                </a:solidFill>
                <a:latin typeface="Calibri" panose="020F0502020204030204" pitchFamily="34" charset="0"/>
                <a:cs typeface="Calibri" panose="020F0502020204030204" pitchFamily="34" charset="0"/>
              </a:rPr>
              <a:t>ali zmanjšati škodljive vplive </a:t>
            </a:r>
          </a:p>
          <a:p>
            <a:pPr algn="ctr">
              <a:defRPr/>
            </a:pPr>
            <a:r>
              <a:rPr lang="sl-SI" sz="1600" dirty="0">
                <a:solidFill>
                  <a:schemeClr val="tx1">
                    <a:lumMod val="65000"/>
                    <a:lumOff val="35000"/>
                  </a:schemeClr>
                </a:solidFill>
                <a:latin typeface="Calibri" panose="020F0502020204030204" pitchFamily="34" charset="0"/>
                <a:cs typeface="Calibri" panose="020F0502020204030204" pitchFamily="34" charset="0"/>
              </a:rPr>
              <a:t>načrtovanih dejavnosti </a:t>
            </a:r>
          </a:p>
          <a:p>
            <a:pPr algn="ctr">
              <a:defRPr/>
            </a:pPr>
            <a:r>
              <a:rPr lang="sl-SI" sz="1600" dirty="0">
                <a:solidFill>
                  <a:schemeClr val="tx1">
                    <a:lumMod val="65000"/>
                    <a:lumOff val="35000"/>
                  </a:schemeClr>
                </a:solidFill>
                <a:latin typeface="Calibri" panose="020F0502020204030204" pitchFamily="34" charset="0"/>
                <a:cs typeface="Calibri" panose="020F0502020204030204" pitchFamily="34" charset="0"/>
              </a:rPr>
              <a:t>na okolje in njihove posledice. </a:t>
            </a:r>
          </a:p>
        </p:txBody>
      </p:sp>
      <p:sp>
        <p:nvSpPr>
          <p:cNvPr id="19" name="Rectangle 2">
            <a:extLst>
              <a:ext uri="{FF2B5EF4-FFF2-40B4-BE49-F238E27FC236}">
                <a16:creationId xmlns:a16="http://schemas.microsoft.com/office/drawing/2014/main" id="{568EB4B4-F639-4379-A4CB-F52835441680}"/>
              </a:ext>
            </a:extLst>
          </p:cNvPr>
          <p:cNvSpPr>
            <a:spLocks noChangeArrowheads="1"/>
          </p:cNvSpPr>
          <p:nvPr/>
        </p:nvSpPr>
        <p:spPr bwMode="auto">
          <a:xfrm>
            <a:off x="1053457" y="2708115"/>
            <a:ext cx="4326618" cy="373003"/>
          </a:xfrm>
          <a:prstGeom prst="roundRect">
            <a:avLst/>
          </a:prstGeom>
          <a:solidFill>
            <a:schemeClr val="accent1">
              <a:lumMod val="20000"/>
              <a:lumOff val="80000"/>
            </a:schemeClr>
          </a:solidFill>
          <a:ln w="9360" cap="sq">
            <a:solidFill>
              <a:srgbClr val="000000"/>
            </a:solidFill>
            <a:miter lim="800000"/>
            <a:headEnd/>
            <a:tailEnd/>
          </a:ln>
          <a:effectLst>
            <a:outerShdw dist="20160" dir="5400000" algn="ctr" rotWithShape="0">
              <a:srgbClr val="000000">
                <a:alpha val="38034"/>
              </a:srgbClr>
            </a:outerShdw>
          </a:effectLst>
        </p:spPr>
        <p:txBody>
          <a:bodyPr wrap="none" lIns="90000" tIns="46800" rIns="90000" bIns="46800"/>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SI" sz="1600" dirty="0">
                <a:solidFill>
                  <a:srgbClr val="000000"/>
                </a:solidFill>
                <a:latin typeface="Calibri" panose="020F0502020204030204" pitchFamily="34" charset="0"/>
                <a:ea typeface="Microsoft YaHei" charset="-122"/>
                <a:cs typeface="Calibri" panose="020F0502020204030204" pitchFamily="34" charset="0"/>
              </a:rPr>
              <a:t>Nov. 2023: vloga za ZRSVN glede CPVO</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sl-SI" sz="1600" dirty="0">
              <a:solidFill>
                <a:srgbClr val="000000"/>
              </a:solidFill>
              <a:latin typeface="Calibri" panose="020F0502020204030204" pitchFamily="34" charset="0"/>
              <a:ea typeface="Microsoft YaHei" charset="-122"/>
              <a:cs typeface="Calibri" panose="020F0502020204030204" pitchFamily="34" charset="0"/>
            </a:endParaRPr>
          </a:p>
        </p:txBody>
      </p:sp>
      <p:sp>
        <p:nvSpPr>
          <p:cNvPr id="20" name="Rectangle 4">
            <a:extLst>
              <a:ext uri="{FF2B5EF4-FFF2-40B4-BE49-F238E27FC236}">
                <a16:creationId xmlns:a16="http://schemas.microsoft.com/office/drawing/2014/main" id="{393CF88C-0673-F8E4-A53B-13E28635D828}"/>
              </a:ext>
            </a:extLst>
          </p:cNvPr>
          <p:cNvSpPr>
            <a:spLocks noChangeArrowheads="1"/>
          </p:cNvSpPr>
          <p:nvPr/>
        </p:nvSpPr>
        <p:spPr bwMode="auto">
          <a:xfrm>
            <a:off x="807695" y="4471209"/>
            <a:ext cx="5720319" cy="398463"/>
          </a:xfrm>
          <a:prstGeom prst="roundRect">
            <a:avLst/>
          </a:prstGeom>
          <a:solidFill>
            <a:schemeClr val="accent1">
              <a:lumMod val="40000"/>
              <a:lumOff val="60000"/>
            </a:schemeClr>
          </a:solidFill>
          <a:ln w="9360" cap="sq">
            <a:solidFill>
              <a:srgbClr val="000000"/>
            </a:solidFill>
            <a:miter lim="800000"/>
            <a:headEnd/>
            <a:tailEnd/>
          </a:ln>
          <a:effectLst>
            <a:outerShdw dist="20160" dir="5400000" algn="ctr" rotWithShape="0">
              <a:srgbClr val="000000">
                <a:alpha val="38034"/>
              </a:srgbClr>
            </a:outerShdw>
          </a:effectLst>
        </p:spPr>
        <p:txBody>
          <a:bodyPr wrap="none" lIns="90000" tIns="46800" rIns="90000" bIns="46800"/>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SI" sz="1600" dirty="0">
                <a:solidFill>
                  <a:srgbClr val="000000"/>
                </a:solidFill>
                <a:latin typeface="Calibri" panose="020F0502020204030204" pitchFamily="34" charset="0"/>
                <a:ea typeface="Microsoft YaHei" charset="-122"/>
                <a:cs typeface="Calibri" panose="020F0502020204030204" pitchFamily="34" charset="0"/>
              </a:rPr>
              <a:t>24.1.2024 – 21.2.2024: vključitev javnosti v pripravo osnutka OPPN</a:t>
            </a:r>
          </a:p>
        </p:txBody>
      </p:sp>
      <p:sp>
        <p:nvSpPr>
          <p:cNvPr id="22" name="Rectangle 9">
            <a:extLst>
              <a:ext uri="{FF2B5EF4-FFF2-40B4-BE49-F238E27FC236}">
                <a16:creationId xmlns:a16="http://schemas.microsoft.com/office/drawing/2014/main" id="{1FFD830C-2433-6097-216B-4B0616BC518A}"/>
              </a:ext>
            </a:extLst>
          </p:cNvPr>
          <p:cNvSpPr>
            <a:spLocks noChangeArrowheads="1"/>
          </p:cNvSpPr>
          <p:nvPr/>
        </p:nvSpPr>
        <p:spPr bwMode="auto">
          <a:xfrm>
            <a:off x="8516679" y="4528649"/>
            <a:ext cx="3675320" cy="352425"/>
          </a:xfrm>
          <a:prstGeom prst="wedgeRectCallout">
            <a:avLst>
              <a:gd name="adj1" fmla="val -96607"/>
              <a:gd name="adj2" fmla="val -11643"/>
            </a:avLst>
          </a:prstGeom>
          <a:solidFill>
            <a:schemeClr val="accent1">
              <a:lumMod val="20000"/>
              <a:lumOff val="80000"/>
            </a:schemeClr>
          </a:solidFill>
          <a:ln w="9360" cap="sq">
            <a:solidFill>
              <a:srgbClr val="000000"/>
            </a:solidFill>
            <a:miter lim="800000"/>
            <a:headEnd/>
            <a:tailEnd/>
          </a:ln>
          <a:effectLst>
            <a:outerShdw dist="20160" dir="5400000" algn="ctr" rotWithShape="0">
              <a:srgbClr val="000000">
                <a:alpha val="38034"/>
              </a:srgbClr>
            </a:outerShdw>
          </a:effectLst>
        </p:spPr>
        <p:txBody>
          <a:bodyPr wrap="none" lIns="90000" tIns="46800" rIns="90000" bIns="46800"/>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SI" sz="1600" dirty="0">
                <a:solidFill>
                  <a:srgbClr val="000000"/>
                </a:solidFill>
                <a:latin typeface="Calibri" panose="020F0502020204030204" pitchFamily="34" charset="0"/>
                <a:cs typeface="Calibri" panose="020F0502020204030204" pitchFamily="34" charset="0"/>
              </a:rPr>
              <a:t>Ni podanih predlogov, usmeritev javnosti</a:t>
            </a:r>
          </a:p>
        </p:txBody>
      </p:sp>
      <p:sp>
        <p:nvSpPr>
          <p:cNvPr id="23" name="Rectangle 4">
            <a:extLst>
              <a:ext uri="{FF2B5EF4-FFF2-40B4-BE49-F238E27FC236}">
                <a16:creationId xmlns:a16="http://schemas.microsoft.com/office/drawing/2014/main" id="{B251F86D-7062-8D21-885B-1703327C2F23}"/>
              </a:ext>
            </a:extLst>
          </p:cNvPr>
          <p:cNvSpPr>
            <a:spLocks noChangeArrowheads="1"/>
          </p:cNvSpPr>
          <p:nvPr/>
        </p:nvSpPr>
        <p:spPr bwMode="auto">
          <a:xfrm>
            <a:off x="1090985" y="5427627"/>
            <a:ext cx="5437030" cy="400050"/>
          </a:xfrm>
          <a:prstGeom prst="roundRect">
            <a:avLst/>
          </a:prstGeom>
          <a:solidFill>
            <a:schemeClr val="accent1">
              <a:lumMod val="20000"/>
              <a:lumOff val="80000"/>
            </a:schemeClr>
          </a:solidFill>
          <a:ln w="9360" cap="sq">
            <a:solidFill>
              <a:srgbClr val="000000"/>
            </a:solidFill>
            <a:miter lim="800000"/>
            <a:headEnd/>
            <a:tailEnd/>
          </a:ln>
          <a:effectLst>
            <a:outerShdw dist="20160" dir="5400000" algn="ctr" rotWithShape="0">
              <a:srgbClr val="000000">
                <a:alpha val="38034"/>
              </a:srgbClr>
            </a:outerShdw>
          </a:effectLst>
        </p:spPr>
        <p:txBody>
          <a:bodyPr wrap="none" lIns="90000" tIns="46800" rIns="90000" bIns="46800"/>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SI" sz="1600" dirty="0">
                <a:solidFill>
                  <a:srgbClr val="000000"/>
                </a:solidFill>
                <a:latin typeface="Calibri" panose="020F0502020204030204" pitchFamily="34" charset="0"/>
                <a:ea typeface="Microsoft YaHei" charset="-122"/>
                <a:cs typeface="Calibri" panose="020F0502020204030204" pitchFamily="34" charset="0"/>
              </a:rPr>
              <a:t>vloge za 16 NUP za 1. mnenja k osnutku </a:t>
            </a:r>
            <a:r>
              <a:rPr lang="sl-SI" sz="1600" dirty="0" err="1">
                <a:solidFill>
                  <a:srgbClr val="000000"/>
                </a:solidFill>
                <a:latin typeface="Calibri" panose="020F0502020204030204" pitchFamily="34" charset="0"/>
                <a:ea typeface="Microsoft YaHei" charset="-122"/>
                <a:cs typeface="Calibri" panose="020F0502020204030204" pitchFamily="34" charset="0"/>
              </a:rPr>
              <a:t>OPPN</a:t>
            </a:r>
            <a:endParaRPr lang="sl-SI" sz="1600" dirty="0">
              <a:solidFill>
                <a:srgbClr val="000000"/>
              </a:solidFill>
              <a:latin typeface="Calibri" panose="020F0502020204030204" pitchFamily="34" charset="0"/>
              <a:ea typeface="Microsoft YaHei" charset="-122"/>
              <a:cs typeface="Calibri" panose="020F0502020204030204" pitchFamily="34" charset="0"/>
            </a:endParaRPr>
          </a:p>
        </p:txBody>
      </p:sp>
      <p:sp>
        <p:nvSpPr>
          <p:cNvPr id="24" name="Rectangle 2">
            <a:extLst>
              <a:ext uri="{FF2B5EF4-FFF2-40B4-BE49-F238E27FC236}">
                <a16:creationId xmlns:a16="http://schemas.microsoft.com/office/drawing/2014/main" id="{FD9E880A-91E9-B48A-0AA2-5CC7C74A8F1E}"/>
              </a:ext>
            </a:extLst>
          </p:cNvPr>
          <p:cNvSpPr>
            <a:spLocks noChangeArrowheads="1"/>
          </p:cNvSpPr>
          <p:nvPr/>
        </p:nvSpPr>
        <p:spPr bwMode="auto">
          <a:xfrm>
            <a:off x="1090984" y="4043618"/>
            <a:ext cx="2211596" cy="373003"/>
          </a:xfrm>
          <a:prstGeom prst="roundRect">
            <a:avLst/>
          </a:prstGeom>
          <a:solidFill>
            <a:schemeClr val="accent1">
              <a:lumMod val="20000"/>
              <a:lumOff val="80000"/>
            </a:schemeClr>
          </a:solidFill>
          <a:ln w="9360" cap="sq">
            <a:solidFill>
              <a:srgbClr val="000000"/>
            </a:solidFill>
            <a:miter lim="800000"/>
            <a:headEnd/>
            <a:tailEnd/>
          </a:ln>
          <a:effectLst>
            <a:outerShdw dist="20160" dir="5400000" algn="ctr" rotWithShape="0">
              <a:srgbClr val="000000">
                <a:alpha val="38034"/>
              </a:srgbClr>
            </a:outerShdw>
          </a:effectLst>
        </p:spPr>
        <p:txBody>
          <a:bodyPr wrap="none" lIns="90000" tIns="46800" rIns="90000" bIns="46800"/>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SI" sz="1600" dirty="0">
                <a:solidFill>
                  <a:srgbClr val="000000"/>
                </a:solidFill>
                <a:latin typeface="Calibri" panose="020F0502020204030204" pitchFamily="34" charset="0"/>
                <a:ea typeface="Microsoft YaHei" charset="-122"/>
                <a:cs typeface="Calibri" panose="020F0502020204030204" pitchFamily="34" charset="0"/>
              </a:rPr>
              <a:t>Vloge za usmeritve NUP</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sl-SI" sz="1600" dirty="0">
              <a:solidFill>
                <a:srgbClr val="000000"/>
              </a:solidFill>
              <a:latin typeface="Calibri" panose="020F0502020204030204" pitchFamily="34" charset="0"/>
              <a:ea typeface="Microsoft YaHei" charset="-122"/>
              <a:cs typeface="Calibri" panose="020F0502020204030204" pitchFamily="34" charset="0"/>
            </a:endParaRPr>
          </a:p>
        </p:txBody>
      </p:sp>
    </p:spTree>
    <p:extLst>
      <p:ext uri="{BB962C8B-B14F-4D97-AF65-F5344CB8AC3E}">
        <p14:creationId xmlns:p14="http://schemas.microsoft.com/office/powerpoint/2010/main" val="1991370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02F8E-B6BA-BC35-B50A-0A6633B59922}"/>
            </a:ext>
          </a:extLst>
        </p:cNvPr>
        <p:cNvGrpSpPr/>
        <p:nvPr/>
      </p:nvGrpSpPr>
      <p:grpSpPr>
        <a:xfrm>
          <a:off x="0" y="0"/>
          <a:ext cx="0" cy="0"/>
          <a:chOff x="0" y="0"/>
          <a:chExt cx="0" cy="0"/>
        </a:xfrm>
      </p:grpSpPr>
      <p:sp useBgFill="1">
        <p:nvSpPr>
          <p:cNvPr id="1067" name="Rectangle 1046">
            <a:extLst>
              <a:ext uri="{FF2B5EF4-FFF2-40B4-BE49-F238E27FC236}">
                <a16:creationId xmlns:a16="http://schemas.microsoft.com/office/drawing/2014/main" id="{5CA315BA-DB4E-E925-7EDA-698B3C03C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48">
            <a:extLst>
              <a:ext uri="{FF2B5EF4-FFF2-40B4-BE49-F238E27FC236}">
                <a16:creationId xmlns:a16="http://schemas.microsoft.com/office/drawing/2014/main" id="{4CB8B166-03B1-F54E-141B-1731E9BBB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50">
            <a:extLst>
              <a:ext uri="{FF2B5EF4-FFF2-40B4-BE49-F238E27FC236}">
                <a16:creationId xmlns:a16="http://schemas.microsoft.com/office/drawing/2014/main" id="{7B89BC74-A89A-2E4B-F617-04A4337BAC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1052">
            <a:extLst>
              <a:ext uri="{FF2B5EF4-FFF2-40B4-BE49-F238E27FC236}">
                <a16:creationId xmlns:a16="http://schemas.microsoft.com/office/drawing/2014/main" id="{25218AC5-115A-5183-1F03-34B6F8E53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bčina Mengeš">
            <a:extLst>
              <a:ext uri="{FF2B5EF4-FFF2-40B4-BE49-F238E27FC236}">
                <a16:creationId xmlns:a16="http://schemas.microsoft.com/office/drawing/2014/main" id="{A01DD6D2-3B69-84EE-B17B-C1DBBB0E760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5411" y="102252"/>
            <a:ext cx="3300631" cy="124598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5">
            <a:extLst>
              <a:ext uri="{FF2B5EF4-FFF2-40B4-BE49-F238E27FC236}">
                <a16:creationId xmlns:a16="http://schemas.microsoft.com/office/drawing/2014/main" id="{B2FD7DAC-C251-761A-7E99-B085924782B5}"/>
              </a:ext>
            </a:extLst>
          </p:cNvPr>
          <p:cNvSpPr>
            <a:spLocks noChangeArrowheads="1"/>
          </p:cNvSpPr>
          <p:nvPr/>
        </p:nvSpPr>
        <p:spPr bwMode="auto">
          <a:xfrm>
            <a:off x="807408" y="1884960"/>
            <a:ext cx="5376109" cy="428625"/>
          </a:xfrm>
          <a:prstGeom prst="roundRect">
            <a:avLst/>
          </a:prstGeom>
          <a:solidFill>
            <a:schemeClr val="accent1">
              <a:lumMod val="40000"/>
              <a:lumOff val="60000"/>
            </a:schemeClr>
          </a:solidFill>
          <a:ln w="9360" cap="sq">
            <a:solidFill>
              <a:srgbClr val="000000"/>
            </a:solidFill>
            <a:miter lim="800000"/>
            <a:headEnd/>
            <a:tailEnd/>
          </a:ln>
          <a:effectLst>
            <a:outerShdw dist="20160" dir="5400000" algn="ctr" rotWithShape="0">
              <a:srgbClr val="000000">
                <a:alpha val="38034"/>
              </a:srgbClr>
            </a:outerShdw>
          </a:effectLst>
        </p:spPr>
        <p:txBody>
          <a:bodyPr wrap="none" lIns="90000" tIns="46800" rIns="90000" bIns="46800"/>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altLang="en-US" sz="1600" dirty="0">
                <a:solidFill>
                  <a:srgbClr val="000000"/>
                </a:solidFill>
                <a:latin typeface="Calibri" panose="020F0502020204030204" pitchFamily="34" charset="0"/>
                <a:ea typeface="Microsoft YaHei" charset="-122"/>
                <a:cs typeface="Calibri" panose="020F0502020204030204" pitchFamily="34" charset="0"/>
              </a:rPr>
              <a:t>15.7.2024 - 15.8.2024 </a:t>
            </a:r>
            <a:r>
              <a:rPr lang="sl-SI" altLang="en-US" sz="1600" dirty="0">
                <a:solidFill>
                  <a:srgbClr val="000000"/>
                </a:solidFill>
                <a:latin typeface="Calibri" panose="020F0502020204030204" pitchFamily="34" charset="0"/>
                <a:ea typeface="Microsoft YaHei" charset="-122"/>
                <a:cs typeface="Calibri" panose="020F0502020204030204" pitchFamily="34" charset="0"/>
              </a:rPr>
              <a:t>javna objava,</a:t>
            </a:r>
            <a:r>
              <a:rPr lang="pl-PL" altLang="en-US" sz="1600" dirty="0">
                <a:solidFill>
                  <a:srgbClr val="000000"/>
                </a:solidFill>
                <a:latin typeface="Calibri" panose="020F0502020204030204" pitchFamily="34" charset="0"/>
                <a:ea typeface="Microsoft YaHei" charset="-122"/>
                <a:cs typeface="Calibri" panose="020F0502020204030204" pitchFamily="34" charset="0"/>
              </a:rPr>
              <a:t> 24.7.2024</a:t>
            </a:r>
            <a:r>
              <a:rPr lang="sl-SI" altLang="en-US" sz="1600" dirty="0">
                <a:solidFill>
                  <a:srgbClr val="000000"/>
                </a:solidFill>
                <a:latin typeface="Calibri" panose="020F0502020204030204" pitchFamily="34" charset="0"/>
                <a:ea typeface="Microsoft YaHei" charset="-122"/>
                <a:cs typeface="Calibri" panose="020F0502020204030204" pitchFamily="34" charset="0"/>
              </a:rPr>
              <a:t> javna obravnava</a:t>
            </a:r>
          </a:p>
        </p:txBody>
      </p:sp>
      <p:sp>
        <p:nvSpPr>
          <p:cNvPr id="10" name="Rectangle 12">
            <a:extLst>
              <a:ext uri="{FF2B5EF4-FFF2-40B4-BE49-F238E27FC236}">
                <a16:creationId xmlns:a16="http://schemas.microsoft.com/office/drawing/2014/main" id="{65F0D646-63A1-5A69-4D88-ACBA2A9DE3C5}"/>
              </a:ext>
            </a:extLst>
          </p:cNvPr>
          <p:cNvSpPr>
            <a:spLocks noChangeArrowheads="1"/>
          </p:cNvSpPr>
          <p:nvPr/>
        </p:nvSpPr>
        <p:spPr bwMode="auto">
          <a:xfrm>
            <a:off x="829338" y="2542713"/>
            <a:ext cx="3122907" cy="428625"/>
          </a:xfrm>
          <a:prstGeom prst="roundRect">
            <a:avLst/>
          </a:prstGeom>
          <a:solidFill>
            <a:schemeClr val="accent1">
              <a:lumMod val="40000"/>
              <a:lumOff val="60000"/>
            </a:schemeClr>
          </a:solidFill>
          <a:ln w="9360" cap="sq">
            <a:solidFill>
              <a:srgbClr val="000000"/>
            </a:solidFill>
            <a:miter lim="800000"/>
            <a:headEnd/>
            <a:tailEnd/>
          </a:ln>
          <a:effectLst>
            <a:outerShdw dist="20160" dir="5400000" algn="ctr" rotWithShape="0">
              <a:srgbClr val="000000">
                <a:alpha val="38034"/>
              </a:srgbClr>
            </a:outerShdw>
          </a:effectLst>
        </p:spPr>
        <p:txBody>
          <a:bodyPr wrap="none" lIns="90000" tIns="46800" rIns="90000" bIns="46800"/>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SI" sz="1600" dirty="0">
                <a:solidFill>
                  <a:srgbClr val="000000"/>
                </a:solidFill>
                <a:latin typeface="Calibri" panose="020F0502020204030204" pitchFamily="34" charset="0"/>
                <a:ea typeface="Microsoft YaHei" charset="-122"/>
                <a:cs typeface="Calibri" panose="020F0502020204030204" pitchFamily="34" charset="0"/>
              </a:rPr>
              <a:t>predlog OPPN</a:t>
            </a:r>
          </a:p>
        </p:txBody>
      </p:sp>
      <p:sp>
        <p:nvSpPr>
          <p:cNvPr id="12" name="Rectangle 12">
            <a:extLst>
              <a:ext uri="{FF2B5EF4-FFF2-40B4-BE49-F238E27FC236}">
                <a16:creationId xmlns:a16="http://schemas.microsoft.com/office/drawing/2014/main" id="{2DE206F4-EE93-05C0-3DDE-954A6157ADCA}"/>
              </a:ext>
            </a:extLst>
          </p:cNvPr>
          <p:cNvSpPr>
            <a:spLocks noChangeArrowheads="1"/>
          </p:cNvSpPr>
          <p:nvPr/>
        </p:nvSpPr>
        <p:spPr bwMode="auto">
          <a:xfrm>
            <a:off x="829338" y="3648933"/>
            <a:ext cx="3122906" cy="428625"/>
          </a:xfrm>
          <a:prstGeom prst="roundRect">
            <a:avLst/>
          </a:prstGeom>
          <a:solidFill>
            <a:schemeClr val="accent1">
              <a:lumMod val="40000"/>
              <a:lumOff val="60000"/>
            </a:schemeClr>
          </a:solidFill>
          <a:ln w="9360" cap="sq">
            <a:solidFill>
              <a:srgbClr val="000000"/>
            </a:solidFill>
            <a:miter lim="800000"/>
            <a:headEnd/>
            <a:tailEnd/>
          </a:ln>
          <a:effectLst>
            <a:outerShdw dist="20160" dir="5400000" algn="ctr" rotWithShape="0">
              <a:srgbClr val="000000">
                <a:alpha val="38034"/>
              </a:srgbClr>
            </a:outerShdw>
          </a:effectLst>
        </p:spPr>
        <p:txBody>
          <a:bodyPr wrap="none" lIns="90000" tIns="46800" rIns="90000" bIns="46800"/>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SI" sz="1600" dirty="0">
                <a:solidFill>
                  <a:srgbClr val="000000"/>
                </a:solidFill>
                <a:latin typeface="Calibri" panose="020F0502020204030204" pitchFamily="34" charset="0"/>
                <a:ea typeface="Microsoft YaHei" charset="-122"/>
                <a:cs typeface="Calibri" panose="020F0502020204030204" pitchFamily="34" charset="0"/>
              </a:rPr>
              <a:t>usklajevanje predloga </a:t>
            </a:r>
            <a:r>
              <a:rPr lang="sl-SI" sz="1600" dirty="0" err="1">
                <a:solidFill>
                  <a:srgbClr val="000000"/>
                </a:solidFill>
                <a:latin typeface="Calibri" panose="020F0502020204030204" pitchFamily="34" charset="0"/>
                <a:ea typeface="Microsoft YaHei" charset="-122"/>
                <a:cs typeface="Calibri" panose="020F0502020204030204" pitchFamily="34" charset="0"/>
              </a:rPr>
              <a:t>OPPN</a:t>
            </a:r>
            <a:endParaRPr lang="sl-SI" sz="1600" dirty="0">
              <a:solidFill>
                <a:srgbClr val="000000"/>
              </a:solidFill>
              <a:latin typeface="Calibri" panose="020F0502020204030204" pitchFamily="34" charset="0"/>
              <a:ea typeface="Microsoft YaHei" charset="-122"/>
              <a:cs typeface="Calibri" panose="020F0502020204030204" pitchFamily="34" charset="0"/>
            </a:endParaRPr>
          </a:p>
        </p:txBody>
      </p:sp>
      <p:sp>
        <p:nvSpPr>
          <p:cNvPr id="3" name="Rectangle 9">
            <a:extLst>
              <a:ext uri="{FF2B5EF4-FFF2-40B4-BE49-F238E27FC236}">
                <a16:creationId xmlns:a16="http://schemas.microsoft.com/office/drawing/2014/main" id="{6C282D6B-CF4E-4B6A-1C4A-85B70C16BF05}"/>
              </a:ext>
            </a:extLst>
          </p:cNvPr>
          <p:cNvSpPr>
            <a:spLocks noChangeArrowheads="1"/>
          </p:cNvSpPr>
          <p:nvPr/>
        </p:nvSpPr>
        <p:spPr bwMode="auto">
          <a:xfrm>
            <a:off x="1409569" y="3112690"/>
            <a:ext cx="3811017" cy="423862"/>
          </a:xfrm>
          <a:prstGeom prst="roundRect">
            <a:avLst/>
          </a:prstGeom>
          <a:solidFill>
            <a:schemeClr val="accent1">
              <a:lumMod val="20000"/>
              <a:lumOff val="80000"/>
            </a:schemeClr>
          </a:solidFill>
          <a:ln w="9360" cap="sq">
            <a:solidFill>
              <a:srgbClr val="000000"/>
            </a:solidFill>
            <a:miter lim="800000"/>
            <a:headEnd/>
            <a:tailEnd/>
          </a:ln>
          <a:effectLst>
            <a:outerShdw dist="20160" dir="5400000" algn="ctr" rotWithShape="0">
              <a:srgbClr val="000000">
                <a:alpha val="38034"/>
              </a:srgbClr>
            </a:outerShdw>
          </a:effectLst>
        </p:spPr>
        <p:txBody>
          <a:bodyPr wrap="none" lIns="90000" tIns="46800" rIns="90000" bIns="46800"/>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SI" sz="1600" dirty="0">
                <a:solidFill>
                  <a:srgbClr val="000000"/>
                </a:solidFill>
                <a:latin typeface="Calibri" panose="020F0502020204030204" pitchFamily="34" charset="0"/>
                <a:ea typeface="Microsoft YaHei" charset="-122"/>
                <a:cs typeface="Calibri" panose="020F0502020204030204" pitchFamily="34" charset="0"/>
              </a:rPr>
              <a:t>vloge za </a:t>
            </a:r>
            <a:r>
              <a:rPr lang="sl-SI" sz="1600" dirty="0" err="1">
                <a:solidFill>
                  <a:srgbClr val="000000"/>
                </a:solidFill>
                <a:latin typeface="Calibri" panose="020F0502020204030204" pitchFamily="34" charset="0"/>
                <a:ea typeface="Microsoft YaHei" charset="-122"/>
                <a:cs typeface="Calibri" panose="020F0502020204030204" pitchFamily="34" charset="0"/>
              </a:rPr>
              <a:t>NUP</a:t>
            </a:r>
            <a:r>
              <a:rPr lang="sl-SI" sz="1600" dirty="0">
                <a:solidFill>
                  <a:srgbClr val="000000"/>
                </a:solidFill>
                <a:latin typeface="Calibri" panose="020F0502020204030204" pitchFamily="34" charset="0"/>
                <a:ea typeface="Microsoft YaHei" charset="-122"/>
                <a:cs typeface="Calibri" panose="020F0502020204030204" pitchFamily="34" charset="0"/>
              </a:rPr>
              <a:t> za 2. mnenja k predlogu </a:t>
            </a:r>
            <a:r>
              <a:rPr lang="sl-SI" sz="1600" dirty="0" err="1">
                <a:solidFill>
                  <a:srgbClr val="000000"/>
                </a:solidFill>
                <a:latin typeface="Calibri" panose="020F0502020204030204" pitchFamily="34" charset="0"/>
                <a:ea typeface="Microsoft YaHei" charset="-122"/>
                <a:cs typeface="Calibri" panose="020F0502020204030204" pitchFamily="34" charset="0"/>
              </a:rPr>
              <a:t>OPPN</a:t>
            </a:r>
            <a:endParaRPr lang="sl-SI" sz="1600" dirty="0">
              <a:solidFill>
                <a:srgbClr val="000000"/>
              </a:solidFill>
              <a:latin typeface="Calibri" panose="020F0502020204030204" pitchFamily="34" charset="0"/>
              <a:ea typeface="Microsoft YaHei" charset="-122"/>
              <a:cs typeface="Calibri" panose="020F0502020204030204" pitchFamily="34" charset="0"/>
            </a:endParaRPr>
          </a:p>
        </p:txBody>
      </p:sp>
      <p:sp>
        <p:nvSpPr>
          <p:cNvPr id="7" name="Rectangle 9">
            <a:extLst>
              <a:ext uri="{FF2B5EF4-FFF2-40B4-BE49-F238E27FC236}">
                <a16:creationId xmlns:a16="http://schemas.microsoft.com/office/drawing/2014/main" id="{1875EC02-AAC8-8029-6F0A-DA62F4D1D910}"/>
              </a:ext>
            </a:extLst>
          </p:cNvPr>
          <p:cNvSpPr>
            <a:spLocks noChangeArrowheads="1"/>
          </p:cNvSpPr>
          <p:nvPr/>
        </p:nvSpPr>
        <p:spPr bwMode="auto">
          <a:xfrm>
            <a:off x="7094904" y="1925974"/>
            <a:ext cx="1831814" cy="352425"/>
          </a:xfrm>
          <a:prstGeom prst="wedgeRectCallout">
            <a:avLst>
              <a:gd name="adj1" fmla="val -96607"/>
              <a:gd name="adj2" fmla="val -11643"/>
            </a:avLst>
          </a:prstGeom>
          <a:solidFill>
            <a:schemeClr val="accent1">
              <a:lumMod val="20000"/>
              <a:lumOff val="80000"/>
            </a:schemeClr>
          </a:solidFill>
          <a:ln w="9360" cap="sq">
            <a:solidFill>
              <a:srgbClr val="000000"/>
            </a:solidFill>
            <a:miter lim="800000"/>
            <a:headEnd/>
            <a:tailEnd/>
          </a:ln>
          <a:effectLst>
            <a:outerShdw dist="20160" dir="5400000" algn="ctr" rotWithShape="0">
              <a:srgbClr val="000000">
                <a:alpha val="38034"/>
              </a:srgbClr>
            </a:outerShdw>
          </a:effectLst>
        </p:spPr>
        <p:txBody>
          <a:bodyPr wrap="none" lIns="90000" tIns="46800" rIns="90000" bIns="46800"/>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SI" sz="1600" dirty="0">
                <a:solidFill>
                  <a:srgbClr val="000000"/>
                </a:solidFill>
                <a:latin typeface="Calibri" panose="020F0502020204030204" pitchFamily="34" charset="0"/>
                <a:cs typeface="Calibri" panose="020F0502020204030204" pitchFamily="34" charset="0"/>
              </a:rPr>
              <a:t>Ni podanih pripomb</a:t>
            </a:r>
          </a:p>
        </p:txBody>
      </p:sp>
      <p:sp>
        <p:nvSpPr>
          <p:cNvPr id="5" name="Rectangle 12">
            <a:extLst>
              <a:ext uri="{FF2B5EF4-FFF2-40B4-BE49-F238E27FC236}">
                <a16:creationId xmlns:a16="http://schemas.microsoft.com/office/drawing/2014/main" id="{C5650893-CA3C-A9DF-FB2A-C98FC6335641}"/>
              </a:ext>
            </a:extLst>
          </p:cNvPr>
          <p:cNvSpPr>
            <a:spLocks noChangeArrowheads="1"/>
          </p:cNvSpPr>
          <p:nvPr/>
        </p:nvSpPr>
        <p:spPr bwMode="auto">
          <a:xfrm>
            <a:off x="807408" y="4342657"/>
            <a:ext cx="4268794" cy="428625"/>
          </a:xfrm>
          <a:prstGeom prst="roundRect">
            <a:avLst/>
          </a:prstGeom>
          <a:solidFill>
            <a:srgbClr val="FFFF00"/>
          </a:solidFill>
          <a:ln w="9360" cap="sq">
            <a:solidFill>
              <a:srgbClr val="000000"/>
            </a:solidFill>
            <a:miter lim="800000"/>
            <a:headEnd/>
            <a:tailEnd/>
          </a:ln>
          <a:effectLst>
            <a:outerShdw dist="20160" dir="5400000" algn="ctr" rotWithShape="0">
              <a:srgbClr val="000000">
                <a:alpha val="38034"/>
              </a:srgbClr>
            </a:outerShdw>
          </a:effectLst>
        </p:spPr>
        <p:txBody>
          <a:bodyPr wrap="none" lIns="90000" tIns="46800" rIns="90000" bIns="46800"/>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SI" sz="1600" b="1" dirty="0">
                <a:solidFill>
                  <a:srgbClr val="000000"/>
                </a:solidFill>
                <a:latin typeface="Calibri" panose="020F0502020204030204" pitchFamily="34" charset="0"/>
                <a:ea typeface="Microsoft YaHei" charset="-122"/>
                <a:cs typeface="Calibri" panose="020F0502020204030204" pitchFamily="34" charset="0"/>
              </a:rPr>
              <a:t> SEJA OS:  usklajeni predlog OPPN za sprejem</a:t>
            </a:r>
          </a:p>
        </p:txBody>
      </p:sp>
      <p:sp>
        <p:nvSpPr>
          <p:cNvPr id="2" name="Rectangle 12">
            <a:extLst>
              <a:ext uri="{FF2B5EF4-FFF2-40B4-BE49-F238E27FC236}">
                <a16:creationId xmlns:a16="http://schemas.microsoft.com/office/drawing/2014/main" id="{9FC90BA0-A0D1-70DD-E724-EC9CCA900F72}"/>
              </a:ext>
            </a:extLst>
          </p:cNvPr>
          <p:cNvSpPr>
            <a:spLocks noChangeArrowheads="1"/>
          </p:cNvSpPr>
          <p:nvPr/>
        </p:nvSpPr>
        <p:spPr bwMode="auto">
          <a:xfrm>
            <a:off x="829338" y="5928288"/>
            <a:ext cx="3647635" cy="428625"/>
          </a:xfrm>
          <a:prstGeom prst="roundRect">
            <a:avLst/>
          </a:prstGeom>
          <a:solidFill>
            <a:schemeClr val="accent1">
              <a:lumMod val="40000"/>
              <a:lumOff val="60000"/>
            </a:schemeClr>
          </a:solidFill>
          <a:ln w="9360" cap="sq">
            <a:solidFill>
              <a:srgbClr val="000000"/>
            </a:solidFill>
            <a:miter lim="800000"/>
            <a:headEnd/>
            <a:tailEnd/>
          </a:ln>
          <a:effectLst>
            <a:outerShdw dist="20160" dir="5400000" algn="ctr" rotWithShape="0">
              <a:srgbClr val="000000">
                <a:alpha val="38034"/>
              </a:srgbClr>
            </a:outerShdw>
          </a:effectLst>
        </p:spPr>
        <p:txBody>
          <a:bodyPr wrap="none" lIns="90000" tIns="46800" rIns="90000" bIns="46800"/>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SI" sz="1600" dirty="0">
                <a:solidFill>
                  <a:srgbClr val="000000"/>
                </a:solidFill>
                <a:latin typeface="Calibri" panose="020F0502020204030204" pitchFamily="34" charset="0"/>
                <a:ea typeface="Microsoft YaHei" charset="-122"/>
                <a:cs typeface="Calibri" panose="020F0502020204030204" pitchFamily="34" charset="0"/>
              </a:rPr>
              <a:t>objava odloka o OPPN v uradnem vestniku</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sl-SI" sz="1600" dirty="0">
              <a:solidFill>
                <a:srgbClr val="000000"/>
              </a:solidFill>
              <a:latin typeface="Calibri" panose="020F0502020204030204" pitchFamily="34" charset="0"/>
              <a:ea typeface="Microsoft YaHei" charset="-122"/>
              <a:cs typeface="Calibri" panose="020F0502020204030204" pitchFamily="34" charset="0"/>
            </a:endParaRPr>
          </a:p>
        </p:txBody>
      </p:sp>
      <p:sp>
        <p:nvSpPr>
          <p:cNvPr id="4" name="Rectangle 2">
            <a:extLst>
              <a:ext uri="{FF2B5EF4-FFF2-40B4-BE49-F238E27FC236}">
                <a16:creationId xmlns:a16="http://schemas.microsoft.com/office/drawing/2014/main" id="{6583B3D3-38D9-52FC-5F33-036FCE6E136B}"/>
              </a:ext>
            </a:extLst>
          </p:cNvPr>
          <p:cNvSpPr>
            <a:spLocks noChangeArrowheads="1"/>
          </p:cNvSpPr>
          <p:nvPr/>
        </p:nvSpPr>
        <p:spPr bwMode="auto">
          <a:xfrm>
            <a:off x="807408" y="5036381"/>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sl-SI" altLang="sl-SI" sz="3600" b="1" dirty="0">
                <a:latin typeface="Calibri" panose="020F0502020204030204" pitchFamily="34" charset="0"/>
                <a:cs typeface="Calibri" panose="020F0502020204030204" pitchFamily="34" charset="0"/>
              </a:rPr>
              <a:t>NADALJEVANJE POSTOPKA OPPN</a:t>
            </a:r>
          </a:p>
        </p:txBody>
      </p:sp>
    </p:spTree>
    <p:extLst>
      <p:ext uri="{BB962C8B-B14F-4D97-AF65-F5344CB8AC3E}">
        <p14:creationId xmlns:p14="http://schemas.microsoft.com/office/powerpoint/2010/main" val="151253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460157-06F3-F39C-D827-0BB475D4718D}"/>
            </a:ext>
          </a:extLst>
        </p:cNvPr>
        <p:cNvGrpSpPr/>
        <p:nvPr/>
      </p:nvGrpSpPr>
      <p:grpSpPr>
        <a:xfrm>
          <a:off x="0" y="0"/>
          <a:ext cx="0" cy="0"/>
          <a:chOff x="0" y="0"/>
          <a:chExt cx="0" cy="0"/>
        </a:xfrm>
      </p:grpSpPr>
      <p:sp useBgFill="1">
        <p:nvSpPr>
          <p:cNvPr id="1067" name="Rectangle 1046">
            <a:extLst>
              <a:ext uri="{FF2B5EF4-FFF2-40B4-BE49-F238E27FC236}">
                <a16:creationId xmlns:a16="http://schemas.microsoft.com/office/drawing/2014/main" id="{79FCD1BE-C568-BD9B-4556-FF2079CE0D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48">
            <a:extLst>
              <a:ext uri="{FF2B5EF4-FFF2-40B4-BE49-F238E27FC236}">
                <a16:creationId xmlns:a16="http://schemas.microsoft.com/office/drawing/2014/main" id="{AAB1D726-FE82-12D1-D465-A47A28C05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50">
            <a:extLst>
              <a:ext uri="{FF2B5EF4-FFF2-40B4-BE49-F238E27FC236}">
                <a16:creationId xmlns:a16="http://schemas.microsoft.com/office/drawing/2014/main" id="{9E82EF79-2434-A9BA-5E76-6F2E3581B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1052">
            <a:extLst>
              <a:ext uri="{FF2B5EF4-FFF2-40B4-BE49-F238E27FC236}">
                <a16:creationId xmlns:a16="http://schemas.microsoft.com/office/drawing/2014/main" id="{2CFEDD40-CA0A-6CB2-07A9-3A1975B135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bčina Mengeš">
            <a:extLst>
              <a:ext uri="{FF2B5EF4-FFF2-40B4-BE49-F238E27FC236}">
                <a16:creationId xmlns:a16="http://schemas.microsoft.com/office/drawing/2014/main" id="{CB2D5135-334E-2850-CD86-44AE4664022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5411" y="102252"/>
            <a:ext cx="3300631" cy="12459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9C431B7-D807-5030-551A-E36222D0E67C}"/>
              </a:ext>
            </a:extLst>
          </p:cNvPr>
          <p:cNvSpPr>
            <a:spLocks noChangeArrowheads="1"/>
          </p:cNvSpPr>
          <p:nvPr/>
        </p:nvSpPr>
        <p:spPr bwMode="auto">
          <a:xfrm>
            <a:off x="29556" y="1574310"/>
            <a:ext cx="501564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r>
              <a:rPr lang="sl-SI" altLang="sl-SI" sz="3600" b="1" dirty="0">
                <a:solidFill>
                  <a:schemeClr val="tx2"/>
                </a:solidFill>
                <a:latin typeface="Calibri" panose="020F0502020204030204" pitchFamily="34" charset="0"/>
                <a:cs typeface="Calibri" panose="020F0502020204030204" pitchFamily="34" charset="0"/>
              </a:rPr>
              <a:t>OPPN: </a:t>
            </a:r>
            <a:r>
              <a:rPr lang="sl-SI" altLang="sl-SI" sz="3600" dirty="0">
                <a:solidFill>
                  <a:schemeClr val="tx2"/>
                </a:solidFill>
                <a:latin typeface="Calibri" panose="020F0502020204030204" pitchFamily="34" charset="0"/>
                <a:cs typeface="Calibri" panose="020F0502020204030204" pitchFamily="34" charset="0"/>
              </a:rPr>
              <a:t>zazidalna situacija</a:t>
            </a:r>
            <a:endParaRPr lang="sl-SI" altLang="sl-SI" sz="2000" dirty="0">
              <a:solidFill>
                <a:schemeClr val="tx2"/>
              </a:solidFill>
              <a:latin typeface="Calibri" panose="020F0502020204030204" pitchFamily="34" charset="0"/>
              <a:cs typeface="Calibri" panose="020F0502020204030204" pitchFamily="34" charset="0"/>
            </a:endParaRPr>
          </a:p>
        </p:txBody>
      </p:sp>
      <p:sp>
        <p:nvSpPr>
          <p:cNvPr id="2" name="Text Box 7">
            <a:extLst>
              <a:ext uri="{FF2B5EF4-FFF2-40B4-BE49-F238E27FC236}">
                <a16:creationId xmlns:a16="http://schemas.microsoft.com/office/drawing/2014/main" id="{B0C14176-CC7E-2769-3B06-BC03AD45B8D9}"/>
              </a:ext>
            </a:extLst>
          </p:cNvPr>
          <p:cNvSpPr txBox="1">
            <a:spLocks noChangeArrowheads="1"/>
          </p:cNvSpPr>
          <p:nvPr/>
        </p:nvSpPr>
        <p:spPr bwMode="auto">
          <a:xfrm>
            <a:off x="-3" y="2115667"/>
            <a:ext cx="4785649" cy="474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361950" algn="l"/>
              </a:tabLst>
              <a:defRPr>
                <a:solidFill>
                  <a:schemeClr val="tx1"/>
                </a:solidFill>
                <a:latin typeface="Arial" panose="020B0604020202020204" pitchFamily="34" charset="0"/>
              </a:defRPr>
            </a:lvl1pPr>
            <a:lvl2pPr marL="742950" indent="-285750" eaLnBrk="0" hangingPunct="0">
              <a:tabLst>
                <a:tab pos="361950" algn="l"/>
              </a:tabLst>
              <a:defRPr>
                <a:solidFill>
                  <a:schemeClr val="tx1"/>
                </a:solidFill>
                <a:latin typeface="Arial" panose="020B0604020202020204" pitchFamily="34" charset="0"/>
              </a:defRPr>
            </a:lvl2pPr>
            <a:lvl3pPr marL="1143000" indent="-228600" eaLnBrk="0" hangingPunct="0">
              <a:tabLst>
                <a:tab pos="361950" algn="l"/>
              </a:tabLst>
              <a:defRPr>
                <a:solidFill>
                  <a:schemeClr val="tx1"/>
                </a:solidFill>
                <a:latin typeface="Arial" panose="020B0604020202020204" pitchFamily="34" charset="0"/>
              </a:defRPr>
            </a:lvl3pPr>
            <a:lvl4pPr marL="1600200" indent="-228600" eaLnBrk="0" hangingPunct="0">
              <a:tabLst>
                <a:tab pos="361950" algn="l"/>
              </a:tabLst>
              <a:defRPr>
                <a:solidFill>
                  <a:schemeClr val="tx1"/>
                </a:solidFill>
                <a:latin typeface="Arial" panose="020B0604020202020204" pitchFamily="34" charset="0"/>
              </a:defRPr>
            </a:lvl4pPr>
            <a:lvl5pPr marL="2057400" indent="-228600" eaLnBrk="0" hangingPunct="0">
              <a:tabLst>
                <a:tab pos="36195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36195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36195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36195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361950" algn="l"/>
              </a:tabLst>
              <a:defRPr>
                <a:solidFill>
                  <a:schemeClr val="tx1"/>
                </a:solidFill>
                <a:latin typeface="Arial" panose="020B0604020202020204" pitchFamily="34" charset="0"/>
              </a:defRPr>
            </a:lvl9pPr>
          </a:lstStyle>
          <a:p>
            <a:pPr eaLnBrk="1" hangingPunct="1">
              <a:spcAft>
                <a:spcPts val="300"/>
              </a:spcAft>
            </a:pPr>
            <a:r>
              <a:rPr lang="sl-SI" altLang="sl-SI" dirty="0" err="1">
                <a:latin typeface="Calibri" panose="020F0502020204030204" pitchFamily="34" charset="0"/>
                <a:cs typeface="Calibri" panose="020F0502020204030204" pitchFamily="34" charset="0"/>
              </a:rPr>
              <a:t>pov</a:t>
            </a:r>
            <a:r>
              <a:rPr lang="sl-SI" altLang="sl-SI" dirty="0">
                <a:latin typeface="Calibri" panose="020F0502020204030204" pitchFamily="34" charset="0"/>
                <a:cs typeface="Calibri" panose="020F0502020204030204" pitchFamily="34" charset="0"/>
              </a:rPr>
              <a:t>. OPPN = 8.536 m2</a:t>
            </a:r>
          </a:p>
          <a:p>
            <a:pPr eaLnBrk="1" hangingPunct="1">
              <a:spcAft>
                <a:spcPts val="300"/>
              </a:spcAft>
            </a:pPr>
            <a:r>
              <a:rPr lang="sl-SI" altLang="sl-SI" dirty="0">
                <a:latin typeface="Calibri" panose="020F0502020204030204" pitchFamily="34" charset="0"/>
                <a:cs typeface="Calibri" panose="020F0502020204030204" pitchFamily="34" charset="0"/>
              </a:rPr>
              <a:t>Na V</a:t>
            </a:r>
            <a:r>
              <a:rPr lang="en-US" altLang="sl-SI" dirty="0">
                <a:latin typeface="Calibri" panose="020F0502020204030204" pitchFamily="34" charset="0"/>
                <a:cs typeface="Calibri" panose="020F0502020204030204" pitchFamily="34" charset="0"/>
              </a:rPr>
              <a:t>: </a:t>
            </a:r>
            <a:r>
              <a:rPr lang="sl-SI" altLang="sl-SI" dirty="0">
                <a:latin typeface="Calibri" panose="020F0502020204030204" pitchFamily="34" charset="0"/>
                <a:cs typeface="Calibri" panose="020F0502020204030204" pitchFamily="34" charset="0"/>
              </a:rPr>
              <a:t>2 trgovska objekta</a:t>
            </a:r>
          </a:p>
          <a:p>
            <a:pPr eaLnBrk="1" hangingPunct="1">
              <a:spcAft>
                <a:spcPts val="300"/>
              </a:spcAft>
            </a:pPr>
            <a:r>
              <a:rPr lang="sl-SI" altLang="sl-SI" dirty="0">
                <a:latin typeface="Calibri" panose="020F0502020204030204" pitchFamily="34" charset="0"/>
                <a:cs typeface="Calibri" panose="020F0502020204030204" pitchFamily="34" charset="0"/>
              </a:rPr>
              <a:t>Na Z: parkirišče</a:t>
            </a:r>
          </a:p>
          <a:p>
            <a:pPr eaLnBrk="1" hangingPunct="1">
              <a:spcAft>
                <a:spcPts val="300"/>
              </a:spcAft>
            </a:pPr>
            <a:r>
              <a:rPr lang="sl-SI" altLang="sl-SI" dirty="0">
                <a:latin typeface="Calibri" panose="020F0502020204030204" pitchFamily="34" charset="0"/>
                <a:cs typeface="Calibri" panose="020F0502020204030204" pitchFamily="34" charset="0"/>
              </a:rPr>
              <a:t>Na J: nova TP</a:t>
            </a:r>
          </a:p>
          <a:p>
            <a:pPr eaLnBrk="1" hangingPunct="1">
              <a:spcAft>
                <a:spcPts val="300"/>
              </a:spcAft>
            </a:pPr>
            <a:r>
              <a:rPr lang="sl-SI" altLang="sl-SI" dirty="0">
                <a:latin typeface="Calibri" panose="020F0502020204030204" pitchFamily="34" charset="0"/>
                <a:cs typeface="Calibri" panose="020F0502020204030204" pitchFamily="34" charset="0"/>
              </a:rPr>
              <a:t>Priključitev na cesto: na S preko novega krožišča</a:t>
            </a:r>
          </a:p>
          <a:p>
            <a:pPr eaLnBrk="1" hangingPunct="1">
              <a:spcAft>
                <a:spcPts val="300"/>
              </a:spcAft>
            </a:pPr>
            <a:r>
              <a:rPr lang="sl-SI" altLang="sl-SI" dirty="0">
                <a:latin typeface="Calibri" panose="020F0502020204030204" pitchFamily="34" charset="0"/>
                <a:cs typeface="Calibri" panose="020F0502020204030204" pitchFamily="34" charset="0"/>
              </a:rPr>
              <a:t>(samostojni priključek na Z do izgradnje krožišča) </a:t>
            </a:r>
          </a:p>
          <a:p>
            <a:pPr eaLnBrk="1" hangingPunct="1">
              <a:spcAft>
                <a:spcPts val="300"/>
              </a:spcAft>
            </a:pPr>
            <a:r>
              <a:rPr lang="sl-SI" altLang="sl-SI" dirty="0">
                <a:latin typeface="Calibri" panose="020F0502020204030204" pitchFamily="34" charset="0"/>
                <a:cs typeface="Calibri" panose="020F0502020204030204" pitchFamily="34" charset="0"/>
              </a:rPr>
              <a:t>FZ = do 0,6</a:t>
            </a:r>
          </a:p>
          <a:p>
            <a:pPr eaLnBrk="1" hangingPunct="1">
              <a:spcAft>
                <a:spcPts val="300"/>
              </a:spcAft>
            </a:pPr>
            <a:r>
              <a:rPr lang="sl-SI" altLang="sl-SI" dirty="0">
                <a:latin typeface="Calibri" panose="020F0502020204030204" pitchFamily="34" charset="0"/>
                <a:cs typeface="Calibri" panose="020F0502020204030204" pitchFamily="34" charset="0"/>
              </a:rPr>
              <a:t>zel. </a:t>
            </a:r>
            <a:r>
              <a:rPr lang="sl-SI" altLang="sl-SI" dirty="0" err="1">
                <a:latin typeface="Calibri" panose="020F0502020204030204" pitchFamily="34" charset="0"/>
                <a:cs typeface="Calibri" panose="020F0502020204030204" pitchFamily="34" charset="0"/>
              </a:rPr>
              <a:t>pov</a:t>
            </a:r>
            <a:r>
              <a:rPr lang="sl-SI" altLang="sl-SI" dirty="0">
                <a:latin typeface="Calibri" panose="020F0502020204030204" pitchFamily="34" charset="0"/>
                <a:cs typeface="Calibri" panose="020F0502020204030204" pitchFamily="34" charset="0"/>
              </a:rPr>
              <a:t>. = min. 30 %</a:t>
            </a:r>
          </a:p>
          <a:p>
            <a:pPr eaLnBrk="1" hangingPunct="1">
              <a:spcAft>
                <a:spcPts val="300"/>
              </a:spcAft>
            </a:pPr>
            <a:r>
              <a:rPr lang="sl-SI" altLang="sl-SI" dirty="0" err="1">
                <a:latin typeface="Calibri" panose="020F0502020204030204" pitchFamily="34" charset="0"/>
                <a:cs typeface="Calibri" panose="020F0502020204030204" pitchFamily="34" charset="0"/>
              </a:rPr>
              <a:t>etažnost</a:t>
            </a:r>
            <a:r>
              <a:rPr lang="sl-SI" altLang="sl-SI" dirty="0">
                <a:latin typeface="Calibri" panose="020F0502020204030204" pitchFamily="34" charset="0"/>
                <a:cs typeface="Calibri" panose="020F0502020204030204" pitchFamily="34" charset="0"/>
              </a:rPr>
              <a:t>: K+P+2 do 11 m</a:t>
            </a:r>
          </a:p>
          <a:p>
            <a:pPr eaLnBrk="1" hangingPunct="1">
              <a:spcAft>
                <a:spcPts val="300"/>
              </a:spcAft>
            </a:pPr>
            <a:r>
              <a:rPr lang="sl-SI" altLang="sl-SI" dirty="0">
                <a:latin typeface="Calibri" panose="020F0502020204030204" pitchFamily="34" charset="0"/>
                <a:cs typeface="Calibri" panose="020F0502020204030204" pitchFamily="34" charset="0"/>
              </a:rPr>
              <a:t>streha: dvokapnica ali ravna streha</a:t>
            </a:r>
          </a:p>
          <a:p>
            <a:pPr eaLnBrk="1" hangingPunct="1">
              <a:spcAft>
                <a:spcPts val="300"/>
              </a:spcAft>
            </a:pPr>
            <a:r>
              <a:rPr lang="sl-SI" altLang="sl-SI" dirty="0">
                <a:latin typeface="Calibri" panose="020F0502020204030204" pitchFamily="34" charset="0"/>
                <a:cs typeface="Calibri" panose="020F0502020204030204" pitchFamily="34" charset="0"/>
              </a:rPr>
              <a:t>kritina: črne, sive, temno sive, temno rjave barve ali opečnih barv </a:t>
            </a:r>
          </a:p>
          <a:p>
            <a:pPr eaLnBrk="1" hangingPunct="1">
              <a:spcAft>
                <a:spcPts val="300"/>
              </a:spcAft>
            </a:pPr>
            <a:r>
              <a:rPr lang="sl-SI" altLang="sl-SI" dirty="0">
                <a:latin typeface="Calibri" panose="020F0502020204030204" pitchFamily="34" charset="0"/>
                <a:cs typeface="Calibri" panose="020F0502020204030204" pitchFamily="34" charset="0"/>
              </a:rPr>
              <a:t>odpiranje strešin: strešna okna ali frčade</a:t>
            </a:r>
          </a:p>
          <a:p>
            <a:pPr eaLnBrk="1" hangingPunct="1">
              <a:spcAft>
                <a:spcPts val="300"/>
              </a:spcAft>
            </a:pPr>
            <a:r>
              <a:rPr lang="sl-SI" altLang="sl-SI" dirty="0">
                <a:latin typeface="Calibri" panose="020F0502020204030204" pitchFamily="34" charset="0"/>
                <a:cs typeface="Calibri" panose="020F0502020204030204" pitchFamily="34" charset="0"/>
              </a:rPr>
              <a:t>fasada: klasični in sodobni materiali</a:t>
            </a:r>
          </a:p>
          <a:p>
            <a:pPr eaLnBrk="1" hangingPunct="1">
              <a:spcAft>
                <a:spcPts val="300"/>
              </a:spcAft>
            </a:pPr>
            <a:r>
              <a:rPr lang="sl-SI" dirty="0">
                <a:latin typeface="Calibri" panose="020F0502020204030204" pitchFamily="34" charset="0"/>
                <a:cs typeface="Calibri" panose="020F0502020204030204" pitchFamily="34" charset="0"/>
              </a:rPr>
              <a:t>glavna fasada obrnjene na glavno ulico </a:t>
            </a:r>
            <a:endParaRPr lang="sl-SI" altLang="sl-SI" dirty="0">
              <a:latin typeface="Calibri" panose="020F0502020204030204" pitchFamily="34" charset="0"/>
              <a:cs typeface="Calibri" panose="020F0502020204030204" pitchFamily="34" charset="0"/>
            </a:endParaRPr>
          </a:p>
        </p:txBody>
      </p:sp>
      <p:pic>
        <p:nvPicPr>
          <p:cNvPr id="5" name="Slika 4">
            <a:extLst>
              <a:ext uri="{FF2B5EF4-FFF2-40B4-BE49-F238E27FC236}">
                <a16:creationId xmlns:a16="http://schemas.microsoft.com/office/drawing/2014/main" id="{B66E83AA-52F7-D989-ABBE-8BD57B6EB5A7}"/>
              </a:ext>
            </a:extLst>
          </p:cNvPr>
          <p:cNvPicPr>
            <a:picLocks noChangeAspect="1"/>
          </p:cNvPicPr>
          <p:nvPr/>
        </p:nvPicPr>
        <p:blipFill>
          <a:blip r:embed="rId3"/>
          <a:stretch>
            <a:fillRect/>
          </a:stretch>
        </p:blipFill>
        <p:spPr>
          <a:xfrm>
            <a:off x="5103352" y="0"/>
            <a:ext cx="7108031" cy="6858000"/>
          </a:xfrm>
          <a:prstGeom prst="rect">
            <a:avLst/>
          </a:prstGeom>
        </p:spPr>
      </p:pic>
    </p:spTree>
    <p:extLst>
      <p:ext uri="{BB962C8B-B14F-4D97-AF65-F5344CB8AC3E}">
        <p14:creationId xmlns:p14="http://schemas.microsoft.com/office/powerpoint/2010/main" val="2948375171"/>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isarn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983</TotalTime>
  <Words>644</Words>
  <Application>Microsoft Office PowerPoint</Application>
  <PresentationFormat>Širokozaslonsko</PresentationFormat>
  <Paragraphs>93</Paragraphs>
  <Slides>19</Slides>
  <Notes>0</Notes>
  <HiddenSlides>0</HiddenSlides>
  <MMClips>0</MMClips>
  <ScaleCrop>false</ScaleCrop>
  <HeadingPairs>
    <vt:vector size="6" baseType="variant">
      <vt:variant>
        <vt:lpstr>Uporabljene pisave</vt:lpstr>
      </vt:variant>
      <vt:variant>
        <vt:i4>7</vt:i4>
      </vt:variant>
      <vt:variant>
        <vt:lpstr>Tema</vt:lpstr>
      </vt:variant>
      <vt:variant>
        <vt:i4>1</vt:i4>
      </vt:variant>
      <vt:variant>
        <vt:lpstr>Naslovi diapozitivov</vt:lpstr>
      </vt:variant>
      <vt:variant>
        <vt:i4>19</vt:i4>
      </vt:variant>
    </vt:vector>
  </HeadingPairs>
  <TitlesOfParts>
    <vt:vector size="27" baseType="lpstr">
      <vt:lpstr>Aptos</vt:lpstr>
      <vt:lpstr>Aptos Display</vt:lpstr>
      <vt:lpstr>Arial</vt:lpstr>
      <vt:lpstr>Calibri</vt:lpstr>
      <vt:lpstr>Symbol</vt:lpstr>
      <vt:lpstr>Tahoma</vt:lpstr>
      <vt:lpstr>Wingdings</vt:lpstr>
      <vt:lpstr>Officeova tema</vt:lpstr>
      <vt:lpstr>ODLOK O  OBČINSKEM PODROBNEM PROSTORSKEM NAČRTU V EUP ME 51 (del)</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SEJA OBČINSKEGA SVETA</dc:title>
  <dc:creator>Tina Štrukelj</dc:creator>
  <cp:lastModifiedBy>Barbara Dalla Valle</cp:lastModifiedBy>
  <cp:revision>41</cp:revision>
  <dcterms:created xsi:type="dcterms:W3CDTF">2024-02-13T21:54:26Z</dcterms:created>
  <dcterms:modified xsi:type="dcterms:W3CDTF">2025-10-22T09:09:01Z</dcterms:modified>
</cp:coreProperties>
</file>